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3" r:id="rId17"/>
    <p:sldId id="271" r:id="rId18"/>
  </p:sldIdLst>
  <p:sldSz cx="18288000" cy="10287000"/>
  <p:notesSz cx="6858000" cy="9144000"/>
  <p:embeddedFontLst>
    <p:embeddedFont>
      <p:font typeface="HK Grotesk Bold" panose="020B0604020202020204" charset="0"/>
      <p:regular r:id="rId19"/>
    </p:embeddedFont>
    <p:embeddedFont>
      <p:font typeface="Open Sans" panose="020B0606030504020204" pitchFamily="34" charset="0"/>
      <p:regular r:id="rId20"/>
    </p:embeddedFont>
    <p:embeddedFont>
      <p:font typeface="Open Sans Bold" panose="020B080603050402020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2" d="100"/>
          <a:sy n="72" d="100"/>
        </p:scale>
        <p:origin x="408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‹nº›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9176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8559225" y="6021196"/>
            <a:ext cx="4864388" cy="4265804"/>
          </a:xfrm>
          <a:prstGeom prst="rect">
            <a:avLst/>
          </a:prstGeom>
          <a:solidFill>
            <a:srgbClr val="36A3A0"/>
          </a:solidFill>
        </p:spPr>
      </p:sp>
      <p:sp>
        <p:nvSpPr>
          <p:cNvPr id="3" name="AutoShape 3"/>
          <p:cNvSpPr/>
          <p:nvPr/>
        </p:nvSpPr>
        <p:spPr>
          <a:xfrm>
            <a:off x="13423612" y="0"/>
            <a:ext cx="4864388" cy="3834935"/>
          </a:xfrm>
          <a:prstGeom prst="rect">
            <a:avLst/>
          </a:prstGeom>
          <a:solidFill>
            <a:srgbClr val="62A25D"/>
          </a:solidFill>
        </p:spPr>
      </p:sp>
      <p:sp>
        <p:nvSpPr>
          <p:cNvPr id="4" name="Freeform 4"/>
          <p:cNvSpPr/>
          <p:nvPr/>
        </p:nvSpPr>
        <p:spPr>
          <a:xfrm>
            <a:off x="13423612" y="3834935"/>
            <a:ext cx="4864388" cy="6452065"/>
          </a:xfrm>
          <a:custGeom>
            <a:avLst/>
            <a:gdLst/>
            <a:ahLst/>
            <a:cxnLst/>
            <a:rect l="l" t="t" r="r" b="b"/>
            <a:pathLst>
              <a:path w="4864388" h="6452065">
                <a:moveTo>
                  <a:pt x="0" y="0"/>
                </a:moveTo>
                <a:lnTo>
                  <a:pt x="4864388" y="0"/>
                </a:lnTo>
                <a:lnTo>
                  <a:pt x="4864388" y="6452065"/>
                </a:lnTo>
                <a:lnTo>
                  <a:pt x="0" y="645206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612" r="-48096"/>
            </a:stretch>
          </a:blipFill>
        </p:spPr>
      </p:sp>
      <p:sp>
        <p:nvSpPr>
          <p:cNvPr id="5" name="Freeform 5"/>
          <p:cNvSpPr/>
          <p:nvPr/>
        </p:nvSpPr>
        <p:spPr>
          <a:xfrm>
            <a:off x="8559225" y="10855"/>
            <a:ext cx="4864388" cy="6010342"/>
          </a:xfrm>
          <a:custGeom>
            <a:avLst/>
            <a:gdLst/>
            <a:ahLst/>
            <a:cxnLst/>
            <a:rect l="l" t="t" r="r" b="b"/>
            <a:pathLst>
              <a:path w="4864388" h="6010342">
                <a:moveTo>
                  <a:pt x="0" y="0"/>
                </a:moveTo>
                <a:lnTo>
                  <a:pt x="4864387" y="0"/>
                </a:lnTo>
                <a:lnTo>
                  <a:pt x="4864387" y="6010341"/>
                </a:lnTo>
                <a:lnTo>
                  <a:pt x="0" y="601034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17642" r="-56771"/>
            </a:stretch>
          </a:blipFill>
        </p:spPr>
      </p:sp>
      <p:sp>
        <p:nvSpPr>
          <p:cNvPr id="6" name="Freeform 6"/>
          <p:cNvSpPr/>
          <p:nvPr/>
        </p:nvSpPr>
        <p:spPr>
          <a:xfrm>
            <a:off x="13423612" y="3834935"/>
            <a:ext cx="4864388" cy="6452065"/>
          </a:xfrm>
          <a:custGeom>
            <a:avLst/>
            <a:gdLst/>
            <a:ahLst/>
            <a:cxnLst/>
            <a:rect l="l" t="t" r="r" b="b"/>
            <a:pathLst>
              <a:path w="4864388" h="6452065">
                <a:moveTo>
                  <a:pt x="0" y="0"/>
                </a:moveTo>
                <a:lnTo>
                  <a:pt x="4864388" y="0"/>
                </a:lnTo>
                <a:lnTo>
                  <a:pt x="4864388" y="6452065"/>
                </a:lnTo>
                <a:lnTo>
                  <a:pt x="0" y="6452065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83877" t="-3224" b="-3224"/>
            </a:stretch>
          </a:blipFill>
        </p:spPr>
      </p:sp>
      <p:sp>
        <p:nvSpPr>
          <p:cNvPr id="7" name="Freeform 7"/>
          <p:cNvSpPr/>
          <p:nvPr/>
        </p:nvSpPr>
        <p:spPr>
          <a:xfrm>
            <a:off x="13421336" y="0"/>
            <a:ext cx="4866664" cy="3834934"/>
          </a:xfrm>
          <a:custGeom>
            <a:avLst/>
            <a:gdLst/>
            <a:ahLst/>
            <a:cxnLst/>
            <a:rect l="l" t="t" r="r" b="b"/>
            <a:pathLst>
              <a:path w="4864388" h="4265804">
                <a:moveTo>
                  <a:pt x="0" y="0"/>
                </a:moveTo>
                <a:lnTo>
                  <a:pt x="4864387" y="0"/>
                </a:lnTo>
                <a:lnTo>
                  <a:pt x="4864387" y="4265804"/>
                </a:lnTo>
                <a:lnTo>
                  <a:pt x="0" y="4265804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249" t="-2514" r="-61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44090" y="2621048"/>
            <a:ext cx="8143698" cy="26373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0295"/>
              </a:lnSpc>
            </a:pPr>
            <a:r>
              <a:rPr lang="en-US" sz="10399" b="1">
                <a:solidFill>
                  <a:srgbClr val="FFFFFF"/>
                </a:solidFill>
                <a:latin typeface="HK Grotesk Bold"/>
                <a:ea typeface="HK Grotesk Bold"/>
                <a:cs typeface="HK Grotesk Bold"/>
                <a:sym typeface="HK Grotesk Bold"/>
              </a:rPr>
              <a:t>SEMINÁRIO INDUSTRIALL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8845130"/>
            <a:ext cx="4802562" cy="4131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79"/>
              </a:lnSpc>
              <a:spcBef>
                <a:spcPts val="2610"/>
              </a:spcBef>
            </a:pPr>
            <a:r>
              <a:rPr lang="en-US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8 de outubro de 2024</a:t>
            </a:r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7976BCFB-3FDE-CDE1-EDFC-66DE93287F7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55810" y="9258300"/>
            <a:ext cx="2095792" cy="1027371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00DB4A3-9E80-802D-94C1-061E811C0D4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4394" y="4929157"/>
            <a:ext cx="619211" cy="428685"/>
          </a:xfrm>
          <a:prstGeom prst="rect">
            <a:avLst/>
          </a:prstGeom>
        </p:spPr>
      </p:pic>
      <p:pic>
        <p:nvPicPr>
          <p:cNvPr id="15" name="Imagem 14">
            <a:extLst>
              <a:ext uri="{FF2B5EF4-FFF2-40B4-BE49-F238E27FC236}">
                <a16:creationId xmlns:a16="http://schemas.microsoft.com/office/drawing/2014/main" id="{9DD9E011-8220-7E27-C80B-1F98DE7D9E0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834394" y="4929157"/>
            <a:ext cx="619211" cy="428685"/>
          </a:xfrm>
          <a:prstGeom prst="rect">
            <a:avLst/>
          </a:prstGeom>
        </p:spPr>
      </p:pic>
      <p:pic>
        <p:nvPicPr>
          <p:cNvPr id="17" name="Imagem 16">
            <a:extLst>
              <a:ext uri="{FF2B5EF4-FFF2-40B4-BE49-F238E27FC236}">
                <a16:creationId xmlns:a16="http://schemas.microsoft.com/office/drawing/2014/main" id="{B5865082-4CBF-0350-F121-D1E01E56FF5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791526" y="4938684"/>
            <a:ext cx="704948" cy="409632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6D98208C-68A1-86C4-BECA-3B1CBCC6FFC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651602" y="9258300"/>
            <a:ext cx="1063668" cy="1044276"/>
          </a:xfrm>
          <a:prstGeom prst="rect">
            <a:avLst/>
          </a:prstGeom>
        </p:spPr>
      </p:pic>
      <p:pic>
        <p:nvPicPr>
          <p:cNvPr id="16" name="Imagem 15">
            <a:extLst>
              <a:ext uri="{FF2B5EF4-FFF2-40B4-BE49-F238E27FC236}">
                <a16:creationId xmlns:a16="http://schemas.microsoft.com/office/drawing/2014/main" id="{4B8EAD27-668C-9A32-3909-89AE402C52D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8555810" y="6021195"/>
            <a:ext cx="4866664" cy="2252243"/>
          </a:xfrm>
          <a:prstGeom prst="rect">
            <a:avLst/>
          </a:prstGeom>
        </p:spPr>
      </p:pic>
      <p:pic>
        <p:nvPicPr>
          <p:cNvPr id="20" name="Imagem 19">
            <a:extLst>
              <a:ext uri="{FF2B5EF4-FFF2-40B4-BE49-F238E27FC236}">
                <a16:creationId xmlns:a16="http://schemas.microsoft.com/office/drawing/2014/main" id="{CC46A698-5F53-8699-E023-A4D48314D3EE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8558086" y="8273438"/>
            <a:ext cx="4863250" cy="984862"/>
          </a:xfrm>
          <a:prstGeom prst="rect">
            <a:avLst/>
          </a:prstGeom>
        </p:spPr>
      </p:pic>
      <p:pic>
        <p:nvPicPr>
          <p:cNvPr id="21" name="Imagem 20">
            <a:extLst>
              <a:ext uri="{FF2B5EF4-FFF2-40B4-BE49-F238E27FC236}">
                <a16:creationId xmlns:a16="http://schemas.microsoft.com/office/drawing/2014/main" id="{0BB23367-2704-0F93-06BD-FE71A8CFA3EF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98210" y="9270237"/>
            <a:ext cx="1766809" cy="1044276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280" y="126294"/>
            <a:ext cx="17738115" cy="99743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91794" y="0"/>
            <a:ext cx="19962225" cy="5405773"/>
            <a:chOff x="0" y="0"/>
            <a:chExt cx="26616300" cy="7207697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616300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SUZANO S/A: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85990"/>
              <a:ext cx="23933873" cy="620348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24"/>
                </a:lnSpc>
                <a:spcBef>
                  <a:spcPts val="4891"/>
                </a:spcBef>
              </a:pPr>
              <a:r>
                <a:rPr lang="en-US" sz="4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Maior produtora global de Celulose de Eucalipto, uma das 10 maiores produtoras de celulose de mercado, líder mundial no mercado de papel (60 marcas em 4 linhas: CUT SIZE, REVESTIDOS, NÃO REVESTIDOS e CARTÃO)</a:t>
              </a:r>
            </a:p>
            <a:p>
              <a:pPr marL="0" lvl="0" indent="0" algn="l">
                <a:lnSpc>
                  <a:spcPts val="6524"/>
                </a:lnSpc>
                <a:spcBef>
                  <a:spcPts val="4893"/>
                </a:spcBef>
              </a:pPr>
              <a:r>
                <a:rPr lang="en-US" sz="4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b.1.Unidades de Negócios: Florestal, Celulose e Papel</a:t>
              </a: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280" y="126294"/>
            <a:ext cx="17738115" cy="9974335"/>
          </a:xfrm>
          <a:prstGeom prst="rect">
            <a:avLst/>
          </a:prstGeom>
          <a:solidFill>
            <a:srgbClr val="FFFFFF"/>
          </a:solidFill>
        </p:spPr>
      </p:sp>
      <p:sp>
        <p:nvSpPr>
          <p:cNvPr id="3" name="Freeform 3"/>
          <p:cNvSpPr/>
          <p:nvPr/>
        </p:nvSpPr>
        <p:spPr>
          <a:xfrm>
            <a:off x="5607848" y="2135116"/>
            <a:ext cx="8747843" cy="7801355"/>
          </a:xfrm>
          <a:custGeom>
            <a:avLst/>
            <a:gdLst/>
            <a:ahLst/>
            <a:cxnLst/>
            <a:rect l="l" t="t" r="r" b="b"/>
            <a:pathLst>
              <a:path w="8747843" h="7801355">
                <a:moveTo>
                  <a:pt x="0" y="0"/>
                </a:moveTo>
                <a:lnTo>
                  <a:pt x="8747843" y="0"/>
                </a:lnTo>
                <a:lnTo>
                  <a:pt x="8747843" y="7801355"/>
                </a:lnTo>
                <a:lnTo>
                  <a:pt x="0" y="7801355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191794" y="0"/>
            <a:ext cx="19962225" cy="2626375"/>
            <a:chOff x="0" y="0"/>
            <a:chExt cx="26616300" cy="3501834"/>
          </a:xfrm>
        </p:grpSpPr>
        <p:sp>
          <p:nvSpPr>
            <p:cNvPr id="5" name="TextBox 5"/>
            <p:cNvSpPr txBox="1"/>
            <p:nvPr/>
          </p:nvSpPr>
          <p:spPr>
            <a:xfrm>
              <a:off x="0" y="95250"/>
              <a:ext cx="26616300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SUZANO S/A:</a:t>
              </a:r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0" y="1895515"/>
              <a:ext cx="23933873" cy="248809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509"/>
                </a:lnSpc>
                <a:spcBef>
                  <a:spcPts val="4130"/>
                </a:spcBef>
              </a:pPr>
              <a:r>
                <a:rPr lang="en-US" sz="3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b.2.Estrutura Produtiva:</a:t>
              </a:r>
            </a:p>
            <a:p>
              <a:pPr marL="0" lvl="0" indent="0" algn="l">
                <a:lnSpc>
                  <a:spcPts val="5509"/>
                </a:lnSpc>
                <a:spcBef>
                  <a:spcPts val="4132"/>
                </a:spcBef>
              </a:pPr>
              <a:endParaRPr lang="en-US" sz="3799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280" y="126294"/>
            <a:ext cx="17738115" cy="99743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91794" y="0"/>
            <a:ext cx="19962225" cy="9313223"/>
            <a:chOff x="0" y="0"/>
            <a:chExt cx="26616300" cy="12417630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616300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SUZANO S/A: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95515"/>
              <a:ext cx="23933873" cy="1140389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44"/>
                </a:lnSpc>
                <a:spcBef>
                  <a:spcPts val="4456"/>
                </a:spcBef>
              </a:pPr>
              <a:r>
                <a:rPr lang="en-US" sz="4099" b="1">
                  <a:solidFill>
                    <a:srgbClr val="191769"/>
                  </a:solidFill>
                  <a:latin typeface="Open Sans Bold"/>
                  <a:ea typeface="Open Sans Bold"/>
                  <a:cs typeface="Open Sans Bold"/>
                  <a:sym typeface="Open Sans Bold"/>
                </a:rPr>
                <a:t>Unidades industriais:</a:t>
              </a:r>
            </a:p>
            <a:p>
              <a:pPr algn="l">
                <a:lnSpc>
                  <a:spcPts val="5074"/>
                </a:lnSpc>
                <a:spcBef>
                  <a:spcPts val="3804"/>
                </a:spcBef>
              </a:pPr>
              <a:r>
                <a:rPr lang="en-US" sz="3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São Paulo: 01 em Limeira, 02 em Suzano, 01 em Jacareí;</a:t>
              </a:r>
            </a:p>
            <a:p>
              <a:pPr algn="l">
                <a:lnSpc>
                  <a:spcPts val="5074"/>
                </a:lnSpc>
                <a:spcBef>
                  <a:spcPts val="3804"/>
                </a:spcBef>
              </a:pPr>
              <a:r>
                <a:rPr lang="en-US" sz="3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Bahia: Mucuri (50% Veracell e Stora Enso- Eunápolis);</a:t>
              </a:r>
            </a:p>
            <a:p>
              <a:pPr algn="l">
                <a:lnSpc>
                  <a:spcPts val="5074"/>
                </a:lnSpc>
                <a:spcBef>
                  <a:spcPts val="3804"/>
                </a:spcBef>
              </a:pPr>
              <a:r>
                <a:rPr lang="en-US" sz="3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Maranhão: Imperatriz;</a:t>
              </a:r>
            </a:p>
            <a:p>
              <a:pPr algn="l">
                <a:lnSpc>
                  <a:spcPts val="5074"/>
                </a:lnSpc>
                <a:spcBef>
                  <a:spcPts val="3804"/>
                </a:spcBef>
              </a:pPr>
              <a:r>
                <a:rPr lang="en-US" sz="3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Mato Grosso do Sul: Três Lagoas e Ribas do Rio Pardo;</a:t>
              </a:r>
            </a:p>
            <a:p>
              <a:pPr algn="l">
                <a:lnSpc>
                  <a:spcPts val="5074"/>
                </a:lnSpc>
                <a:spcBef>
                  <a:spcPts val="3804"/>
                </a:spcBef>
              </a:pPr>
              <a:r>
                <a:rPr lang="en-US" sz="3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Espírito Santo: Aracruz e Cachoeiro do Itapemirim;</a:t>
              </a:r>
            </a:p>
            <a:p>
              <a:pPr algn="l">
                <a:lnSpc>
                  <a:spcPts val="5074"/>
                </a:lnSpc>
                <a:spcBef>
                  <a:spcPts val="3804"/>
                </a:spcBef>
              </a:pPr>
              <a:r>
                <a:rPr lang="en-US" sz="3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Pará: Belém;</a:t>
              </a:r>
            </a:p>
            <a:p>
              <a:pPr marL="0" lvl="0" indent="0" algn="l">
                <a:lnSpc>
                  <a:spcPts val="5074"/>
                </a:lnSpc>
                <a:spcBef>
                  <a:spcPts val="3806"/>
                </a:spcBef>
              </a:pPr>
              <a:r>
                <a:rPr lang="en-US" sz="3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Ceará: Fortaleza;</a:t>
              </a: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280" y="126294"/>
            <a:ext cx="17738115" cy="99743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91794" y="0"/>
            <a:ext cx="19962225" cy="9289014"/>
            <a:chOff x="0" y="0"/>
            <a:chExt cx="26616300" cy="12385352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616300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SUZANO S/A: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85990"/>
              <a:ext cx="23933873" cy="113811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234"/>
                </a:lnSpc>
                <a:spcBef>
                  <a:spcPts val="4674"/>
                </a:spcBef>
              </a:pPr>
              <a:r>
                <a:rPr lang="en-US" sz="42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A Suzano é proprietária da SPP-KSR, o maior grupo distribuidor de produtos gráficos e papéis da América do Sul;</a:t>
              </a:r>
            </a:p>
            <a:p>
              <a:pPr algn="l">
                <a:lnSpc>
                  <a:spcPts val="6234"/>
                </a:lnSpc>
                <a:spcBef>
                  <a:spcPts val="4674"/>
                </a:spcBef>
              </a:pPr>
              <a:r>
                <a:rPr lang="en-US" sz="42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Possui Escritórios Comerciais/ Subsidiárias/Plantas Industriais/Centros de Tecnologia, em vários países do mundo: EUA, Suíça, Inglaterra, Canada, Holanda, Argentina, Equador, China, Israel, Áustria, Finlândia, Singapura;</a:t>
              </a:r>
            </a:p>
            <a:p>
              <a:pPr algn="l">
                <a:lnSpc>
                  <a:spcPts val="6234"/>
                </a:lnSpc>
                <a:spcBef>
                  <a:spcPts val="4674"/>
                </a:spcBef>
              </a:pPr>
              <a:r>
                <a:rPr lang="en-US" sz="42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.Possui 17 mil trabalhadores diretos e 20 mil terceiros;</a:t>
              </a:r>
            </a:p>
            <a:p>
              <a:pPr marL="0" lvl="0" indent="0" algn="l">
                <a:lnSpc>
                  <a:spcPts val="5364"/>
                </a:lnSpc>
                <a:spcBef>
                  <a:spcPts val="4023"/>
                </a:spcBef>
              </a:pPr>
              <a:r>
                <a:rPr lang="en-US" sz="36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.Indica área de 1,67 milhão de hectares com eucaliptos plantados, e 1,2 milhão de hectares de florestas preservadas;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280" y="126294"/>
            <a:ext cx="17738115" cy="99743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91794" y="0"/>
            <a:ext cx="19962225" cy="7386061"/>
            <a:chOff x="0" y="0"/>
            <a:chExt cx="26616300" cy="9848082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616300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SUZANO S/A: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76465"/>
              <a:ext cx="23933873" cy="885339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814"/>
                </a:lnSpc>
                <a:spcBef>
                  <a:spcPts val="5108"/>
                </a:spcBef>
              </a:pPr>
              <a:r>
                <a:rPr lang="en-US" sz="46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b3.Volume de Produção (base 2022- ano do século)</a:t>
              </a:r>
            </a:p>
            <a:p>
              <a:pPr algn="l">
                <a:lnSpc>
                  <a:spcPts val="6814"/>
                </a:lnSpc>
                <a:spcBef>
                  <a:spcPts val="5108"/>
                </a:spcBef>
              </a:pPr>
              <a:r>
                <a:rPr lang="en-US" sz="46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Celulose: 10,600 milhões de toneladas/ano</a:t>
              </a:r>
            </a:p>
            <a:p>
              <a:pPr algn="l">
                <a:lnSpc>
                  <a:spcPts val="6814"/>
                </a:lnSpc>
                <a:spcBef>
                  <a:spcPts val="5108"/>
                </a:spcBef>
              </a:pPr>
              <a:r>
                <a:rPr lang="en-US" sz="46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Papel: 1,306 milhão de toneladas/ano</a:t>
              </a:r>
            </a:p>
            <a:p>
              <a:pPr algn="l">
                <a:lnSpc>
                  <a:spcPts val="6814"/>
                </a:lnSpc>
                <a:spcBef>
                  <a:spcPts val="5108"/>
                </a:spcBef>
              </a:pPr>
              <a:r>
                <a:rPr lang="en-US" sz="46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b.4.Certificações:</a:t>
              </a:r>
            </a:p>
            <a:p>
              <a:pPr marL="0" lvl="0" indent="0" algn="l">
                <a:lnSpc>
                  <a:spcPts val="5944"/>
                </a:lnSpc>
                <a:spcBef>
                  <a:spcPts val="4458"/>
                </a:spcBef>
              </a:pPr>
              <a:r>
                <a:rPr lang="en-US" sz="4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FSC; PEFC; ISEGA e ISO (9001, 14001, 17025, 45001) NBR 15755</a:t>
              </a: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280" y="126294"/>
            <a:ext cx="17738115" cy="99743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91794" y="0"/>
            <a:ext cx="19962225" cy="9930047"/>
            <a:chOff x="0" y="0"/>
            <a:chExt cx="26616300" cy="13240063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616300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SUZANO S/A: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95515"/>
              <a:ext cx="23933873" cy="1222632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5944"/>
                </a:lnSpc>
                <a:spcBef>
                  <a:spcPts val="4456"/>
                </a:spcBef>
              </a:pPr>
              <a:r>
                <a:rPr lang="en-US" sz="4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b.5.Indicadores Econômicos:</a:t>
              </a:r>
            </a:p>
            <a:p>
              <a:pPr algn="l">
                <a:lnSpc>
                  <a:spcPts val="5944"/>
                </a:lnSpc>
                <a:spcBef>
                  <a:spcPts val="4456"/>
                </a:spcBef>
              </a:pPr>
              <a:r>
                <a:rPr lang="en-US" sz="4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Resultados de 2023</a:t>
              </a:r>
            </a:p>
            <a:p>
              <a:pPr algn="l">
                <a:lnSpc>
                  <a:spcPts val="5944"/>
                </a:lnSpc>
                <a:spcBef>
                  <a:spcPts val="4456"/>
                </a:spcBef>
              </a:pPr>
              <a:r>
                <a:rPr lang="en-US" sz="4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Volume de vendas de Celulose: 10,215 milhões de toneladas, 4% &lt; 2022;</a:t>
              </a:r>
            </a:p>
            <a:p>
              <a:pPr algn="l">
                <a:lnSpc>
                  <a:spcPts val="5944"/>
                </a:lnSpc>
                <a:spcBef>
                  <a:spcPts val="4456"/>
                </a:spcBef>
              </a:pPr>
              <a:r>
                <a:rPr lang="en-US" sz="4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Volume de vendas de Papéis: 1,291 milhões de toneladas, 1% &lt; 2022;</a:t>
              </a:r>
            </a:p>
            <a:p>
              <a:pPr algn="l">
                <a:lnSpc>
                  <a:spcPts val="5944"/>
                </a:lnSpc>
                <a:spcBef>
                  <a:spcPts val="4456"/>
                </a:spcBef>
              </a:pPr>
              <a:r>
                <a:rPr lang="en-US" sz="4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Receita Líquida: R$ 39,756 bilhões, 20% &lt; 2022</a:t>
              </a:r>
            </a:p>
            <a:p>
              <a:pPr algn="l">
                <a:lnSpc>
                  <a:spcPts val="5944"/>
                </a:lnSpc>
                <a:spcBef>
                  <a:spcPts val="4456"/>
                </a:spcBef>
              </a:pPr>
              <a:r>
                <a:rPr lang="en-US" sz="4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EBITDA AJUSTADO: R$ 18,273 bilhões, 35% &lt; 2022</a:t>
              </a:r>
            </a:p>
            <a:p>
              <a:pPr marL="0" lvl="0" indent="0" algn="l">
                <a:lnSpc>
                  <a:spcPts val="5074"/>
                </a:lnSpc>
                <a:spcBef>
                  <a:spcPts val="3806"/>
                </a:spcBef>
              </a:pPr>
              <a:r>
                <a:rPr lang="en-US" sz="3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</a:t>
              </a: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280" y="126294"/>
            <a:ext cx="17738115" cy="99743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91794" y="0"/>
            <a:ext cx="19962225" cy="8601365"/>
            <a:chOff x="0" y="0"/>
            <a:chExt cx="26616300" cy="11468486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616300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SUZANO S/A: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85990"/>
              <a:ext cx="23933873" cy="10464273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79"/>
                </a:lnSpc>
                <a:spcBef>
                  <a:spcPts val="4782"/>
                </a:spcBef>
              </a:pPr>
              <a:r>
                <a:rPr lang="en-US" sz="43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Resultados do 2º Trimestre de 2024</a:t>
              </a:r>
            </a:p>
            <a:p>
              <a:pPr algn="l">
                <a:lnSpc>
                  <a:spcPts val="6379"/>
                </a:lnSpc>
                <a:spcBef>
                  <a:spcPts val="4782"/>
                </a:spcBef>
              </a:pPr>
              <a:r>
                <a:rPr lang="en-US" sz="43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Volume de vendas de Celulose: 2,545 milhões de toneladas 1% &gt; igual período de 2023; </a:t>
              </a:r>
            </a:p>
            <a:p>
              <a:pPr algn="l">
                <a:lnSpc>
                  <a:spcPts val="6379"/>
                </a:lnSpc>
                <a:spcBef>
                  <a:spcPts val="4782"/>
                </a:spcBef>
              </a:pPr>
              <a:r>
                <a:rPr lang="en-US" sz="43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Volume de vendas de Papéis: 333 mil toneladas 13% &gt; igual período de 2023;</a:t>
              </a:r>
            </a:p>
            <a:p>
              <a:pPr algn="l">
                <a:lnSpc>
                  <a:spcPts val="6379"/>
                </a:lnSpc>
                <a:spcBef>
                  <a:spcPts val="4782"/>
                </a:spcBef>
              </a:pPr>
              <a:r>
                <a:rPr lang="en-US" sz="43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Receita Líquida: R$ 11,494 bilhões, 25% &gt; igual período de 2023;</a:t>
              </a:r>
            </a:p>
            <a:p>
              <a:pPr marL="0" lvl="0" indent="0" algn="l">
                <a:lnSpc>
                  <a:spcPts val="5509"/>
                </a:lnSpc>
                <a:spcBef>
                  <a:spcPts val="4132"/>
                </a:spcBef>
              </a:pPr>
              <a:r>
                <a:rPr lang="en-US" sz="3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EBITDA AJUSTADO: R$ 6,28 bilhões, 60% &gt; igual período de 2023.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6753595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/>
          <p:cNvGrpSpPr/>
          <p:nvPr/>
        </p:nvGrpSpPr>
        <p:grpSpPr>
          <a:xfrm>
            <a:off x="191794" y="71438"/>
            <a:ext cx="19962225" cy="2011637"/>
            <a:chOff x="0" y="95250"/>
            <a:chExt cx="26616300" cy="2682182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616300" cy="26781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>
                <a:lnSpc>
                  <a:spcPts val="7665"/>
                </a:lnSpc>
                <a:spcBef>
                  <a:spcPct val="0"/>
                </a:spcBef>
              </a:pPr>
              <a:r>
                <a:rPr lang="pt-BR" sz="4000" dirty="0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c)INVESTIMENTOS</a:t>
              </a:r>
              <a:r>
                <a:rPr lang="pt-BR" sz="4400" dirty="0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:</a:t>
              </a:r>
            </a:p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endParaRPr lang="en-US" sz="7300" b="1" spc="-182" dirty="0">
                <a:solidFill>
                  <a:srgbClr val="191769"/>
                </a:solidFill>
                <a:latin typeface="HK Grotesk Bold"/>
                <a:ea typeface="HK Grotesk Bold"/>
                <a:cs typeface="HK Grotesk Bold"/>
                <a:sym typeface="HK Grotesk 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85991"/>
              <a:ext cx="23933873" cy="891441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379"/>
                </a:lnSpc>
                <a:spcBef>
                  <a:spcPts val="4782"/>
                </a:spcBef>
              </a:pPr>
              <a:endParaRPr lang="en-US" sz="16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endParaRPr>
            </a:p>
          </p:txBody>
        </p:sp>
      </p:grpSp>
      <p:sp>
        <p:nvSpPr>
          <p:cNvPr id="7" name="CaixaDeTexto 6">
            <a:extLst>
              <a:ext uri="{FF2B5EF4-FFF2-40B4-BE49-F238E27FC236}">
                <a16:creationId xmlns:a16="http://schemas.microsoft.com/office/drawing/2014/main" id="{D17CAC8C-C225-A38B-AEB4-347D34466321}"/>
              </a:ext>
            </a:extLst>
          </p:cNvPr>
          <p:cNvSpPr txBox="1"/>
          <p:nvPr/>
        </p:nvSpPr>
        <p:spPr>
          <a:xfrm>
            <a:off x="-33130" y="1414494"/>
            <a:ext cx="18096206" cy="837915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algn="l">
              <a:lnSpc>
                <a:spcPts val="6379"/>
              </a:lnSpc>
              <a:spcBef>
                <a:spcPts val="4782"/>
              </a:spcBef>
            </a:pPr>
            <a:r>
              <a:rPr lang="pt-BR" sz="24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Em 21 de agosto recente, ao lado do Presidente Lula, do Vice-Presidente e Ministro do MDIC Geraldo Alckmin, foi anunciado por Paulo Hartung Presidente da IBÁ, que até 2028, o Setor de Papel e Celulose, confirma R$105 bilhões em investimentos.</a:t>
            </a:r>
          </a:p>
          <a:p>
            <a:pPr marL="342900" indent="-342900" algn="l">
              <a:lnSpc>
                <a:spcPts val="6379"/>
              </a:lnSpc>
              <a:spcBef>
                <a:spcPts val="4782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Criação de novas Plantas Industriais e ampliação das Plantas atuais/infraestrutura logística.</a:t>
            </a:r>
          </a:p>
          <a:p>
            <a:pPr marL="342900" indent="-342900" algn="l">
              <a:lnSpc>
                <a:spcPts val="6379"/>
              </a:lnSpc>
              <a:spcBef>
                <a:spcPts val="4782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Geração de 36 mil postos de trabalho em fase de obras e 7,5 mil postos de trabalho diretos e indiretos na fase de operação </a:t>
            </a:r>
          </a:p>
          <a:p>
            <a:pPr marL="342900" indent="-342900" algn="l">
              <a:lnSpc>
                <a:spcPts val="6379"/>
              </a:lnSpc>
              <a:spcBef>
                <a:spcPts val="4782"/>
              </a:spcBef>
              <a:buFont typeface="Arial" panose="020B0604020202020204" pitchFamily="34" charset="0"/>
              <a:buChar char="•"/>
            </a:pPr>
            <a:r>
              <a:rPr lang="pt-BR" sz="24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Distribuição dos Investimentos:  ARAUCO (Projeto </a:t>
            </a:r>
            <a:r>
              <a:rPr lang="pt-BR" sz="2400" dirty="0" err="1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Sucuriú</a:t>
            </a:r>
            <a:r>
              <a:rPr lang="pt-BR" sz="24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): US$ 4,6 bilhões (3,5 milhões de </a:t>
            </a:r>
            <a:r>
              <a:rPr lang="pt-BR" sz="2400" dirty="0" err="1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ton</a:t>
            </a:r>
            <a:r>
              <a:rPr lang="pt-BR" sz="24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/ano); SUZANO (Projeto Cerrado): R$ 22,2 bilhões (2,55 milhões de </a:t>
            </a:r>
            <a:r>
              <a:rPr lang="pt-BR" sz="2400" dirty="0" err="1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ton</a:t>
            </a:r>
            <a:r>
              <a:rPr lang="pt-BR" sz="24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/ano)(maior linha única de produção do mundo) CMPC: R$ 25 bilhões (nova Planta Industrial e Terminal Portuário) BRACELL: R$ 5bilhõesKLABIN*: R$ 1,6 bilhão*Projeto PUMA I (2016): R$ 8,5 bilhões  Projeto PUMA II (2019): R$ 12,9 </a:t>
            </a:r>
            <a:r>
              <a:rPr lang="pt-BR" sz="2400" dirty="0" err="1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bilhõesMP</a:t>
            </a:r>
            <a:r>
              <a:rPr lang="pt-BR" sz="24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 27 450 mil </a:t>
            </a:r>
            <a:r>
              <a:rPr lang="pt-BR" sz="2400" dirty="0" err="1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ton</a:t>
            </a:r>
            <a:r>
              <a:rPr lang="pt-BR" sz="24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/ano de </a:t>
            </a:r>
            <a:r>
              <a:rPr lang="pt-BR" sz="2400" dirty="0" err="1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EukalinerMP</a:t>
            </a:r>
            <a:r>
              <a:rPr lang="pt-BR" sz="2400" dirty="0">
                <a:solidFill>
                  <a:srgbClr val="191769"/>
                </a:solidFill>
                <a:latin typeface="Open Sans"/>
                <a:ea typeface="Open Sans"/>
                <a:cs typeface="Open Sans"/>
                <a:sym typeface="Open Sans"/>
              </a:rPr>
              <a:t> 28.</a:t>
            </a:r>
            <a:endParaRPr lang="en-US" sz="2400" dirty="0">
              <a:solidFill>
                <a:srgbClr val="191769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1459183"/>
            <a:ext cx="9144000" cy="882781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20328" y="213754"/>
            <a:ext cx="19841507" cy="8384021"/>
            <a:chOff x="0" y="0"/>
            <a:chExt cx="26455343" cy="11178695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455343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KLABIN S/A: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85990"/>
              <a:ext cx="23789137" cy="101744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379"/>
                </a:lnSpc>
                <a:spcBef>
                  <a:spcPts val="4782"/>
                </a:spcBef>
              </a:pPr>
              <a:r>
                <a:rPr lang="en-US" sz="43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Maior produtora e exportadora brasileira, de papéis para embalagens, e líder na produção de embalagens de papel, papelão ondulado e sacos industriais.</a:t>
              </a:r>
            </a:p>
            <a:p>
              <a:pPr algn="l">
                <a:lnSpc>
                  <a:spcPts val="6379"/>
                </a:lnSpc>
                <a:spcBef>
                  <a:spcPts val="4782"/>
                </a:spcBef>
              </a:pPr>
              <a:r>
                <a:rPr lang="en-US" sz="43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a.1.Unidades de negócios: Florestal; Celulose (fibra curta, fibra longa e fluff); Papel (papéis e cartão) e Embalagem (papelão ondulado e sacos industriais);</a:t>
              </a:r>
            </a:p>
            <a:p>
              <a:pPr marL="0" lvl="0" indent="0" algn="l">
                <a:lnSpc>
                  <a:spcPts val="6379"/>
                </a:lnSpc>
                <a:spcBef>
                  <a:spcPts val="4784"/>
                </a:spcBef>
              </a:pPr>
              <a:r>
                <a:rPr lang="en-US" sz="43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a.2.Estrutura Produtiva: 23 unidades industriais no Brasil e 1 na Argentina, com 25 mil trabalhadores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491" r="-1318"/>
            </a:stretch>
          </a:blipFill>
        </p:spPr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9144000" y="1459183"/>
            <a:ext cx="9144000" cy="8827817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20328" y="178601"/>
            <a:ext cx="19693036" cy="8709486"/>
            <a:chOff x="0" y="0"/>
            <a:chExt cx="26257381" cy="11612648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257381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KLABIN S/A: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885990"/>
              <a:ext cx="23611126" cy="1060843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6524"/>
                </a:lnSpc>
                <a:spcBef>
                  <a:spcPts val="4891"/>
                </a:spcBef>
              </a:pPr>
              <a:r>
                <a:rPr lang="en-US" sz="4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a.3.Volume de Produção:</a:t>
              </a:r>
            </a:p>
            <a:p>
              <a:pPr algn="l">
                <a:lnSpc>
                  <a:spcPts val="6524"/>
                </a:lnSpc>
                <a:spcBef>
                  <a:spcPts val="4891"/>
                </a:spcBef>
              </a:pPr>
              <a:r>
                <a:rPr lang="en-US" sz="4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3 milhões de toneladas de papel/ano</a:t>
              </a:r>
            </a:p>
            <a:p>
              <a:pPr algn="l">
                <a:lnSpc>
                  <a:spcPts val="6524"/>
                </a:lnSpc>
                <a:spcBef>
                  <a:spcPts val="4891"/>
                </a:spcBef>
              </a:pPr>
              <a:r>
                <a:rPr lang="en-US" sz="4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1,6 milhão de tonelada de celulose/ano</a:t>
              </a:r>
            </a:p>
            <a:p>
              <a:pPr algn="l">
                <a:lnSpc>
                  <a:spcPts val="6524"/>
                </a:lnSpc>
                <a:spcBef>
                  <a:spcPts val="4891"/>
                </a:spcBef>
              </a:pPr>
              <a:r>
                <a:rPr lang="en-US" sz="4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375 mil ha de Florestas Plantadas</a:t>
              </a:r>
            </a:p>
            <a:p>
              <a:pPr algn="l">
                <a:lnSpc>
                  <a:spcPts val="6524"/>
                </a:lnSpc>
                <a:spcBef>
                  <a:spcPts val="4891"/>
                </a:spcBef>
              </a:pPr>
              <a:r>
                <a:rPr lang="en-US" sz="4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375 mil ha de Florestas Nativas</a:t>
              </a:r>
            </a:p>
            <a:p>
              <a:pPr marL="0" lvl="0" indent="0" algn="l">
                <a:lnSpc>
                  <a:spcPts val="6524"/>
                </a:lnSpc>
                <a:spcBef>
                  <a:spcPts val="4893"/>
                </a:spcBef>
              </a:pPr>
              <a:r>
                <a:rPr lang="en-US" sz="44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(100 árvores plantadas por minuto)</a:t>
              </a:r>
            </a:p>
          </p:txBody>
        </p:sp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280" y="126294"/>
            <a:ext cx="17738115" cy="99743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46322" y="0"/>
            <a:ext cx="19962225" cy="10393669"/>
            <a:chOff x="0" y="0"/>
            <a:chExt cx="26616300" cy="13858226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616300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KLABIN S/A: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24090"/>
              <a:ext cx="23933873" cy="1281591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059"/>
                </a:lnSpc>
                <a:spcBef>
                  <a:spcPts val="3043"/>
                </a:spcBef>
              </a:pPr>
              <a:r>
                <a:rPr lang="en-US" sz="2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a.4.Certificações:</a:t>
              </a:r>
            </a:p>
            <a:p>
              <a:pPr algn="l">
                <a:lnSpc>
                  <a:spcPts val="4059"/>
                </a:lnSpc>
                <a:spcBef>
                  <a:spcPts val="3043"/>
                </a:spcBef>
              </a:pPr>
              <a:r>
                <a:rPr lang="en-US" sz="2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As entidades representativas de Trabalhadores precisam dedicar atenção, também a esse tema, uma vez que diversos princípios que norteiam essas certificações, não são cumpridos.</a:t>
              </a:r>
            </a:p>
            <a:p>
              <a:pPr algn="l">
                <a:lnSpc>
                  <a:spcPts val="4059"/>
                </a:lnSpc>
                <a:spcBef>
                  <a:spcPts val="3043"/>
                </a:spcBef>
              </a:pPr>
              <a:r>
                <a:rPr lang="en-US" sz="2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FSC-Forest Stewardship Council</a:t>
              </a:r>
            </a:p>
            <a:p>
              <a:pPr algn="l">
                <a:lnSpc>
                  <a:spcPts val="4059"/>
                </a:lnSpc>
                <a:spcBef>
                  <a:spcPts val="3043"/>
                </a:spcBef>
              </a:pPr>
              <a:r>
                <a:rPr lang="en-US" sz="2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(A Klabin é certificada em Celulose, Florestal, Papel, Reciclados, Sacos Industriais, Embalagens)</a:t>
              </a:r>
            </a:p>
            <a:p>
              <a:pPr algn="l">
                <a:lnSpc>
                  <a:spcPts val="4059"/>
                </a:lnSpc>
                <a:spcBef>
                  <a:spcPts val="3043"/>
                </a:spcBef>
              </a:pPr>
              <a:r>
                <a:rPr lang="en-US" sz="2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PEFC-Programme For Endorsemente Of Forest Certification</a:t>
              </a:r>
            </a:p>
            <a:p>
              <a:pPr algn="l">
                <a:lnSpc>
                  <a:spcPts val="4059"/>
                </a:lnSpc>
                <a:spcBef>
                  <a:spcPts val="3043"/>
                </a:spcBef>
              </a:pPr>
              <a:r>
                <a:rPr lang="en-US" sz="2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“ A Klabin promove o manejo florestal sustentável e atesta que o empreendimento realiza o cultivo de eucalipto e pinus em conformidade com os requisitos ambientais, sociais e econômicos...”</a:t>
              </a:r>
            </a:p>
            <a:p>
              <a:pPr algn="l">
                <a:lnSpc>
                  <a:spcPts val="4059"/>
                </a:lnSpc>
                <a:spcBef>
                  <a:spcPts val="3043"/>
                </a:spcBef>
              </a:pPr>
              <a:r>
                <a:rPr lang="en-US" sz="2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Outras certificações: </a:t>
              </a:r>
            </a:p>
            <a:p>
              <a:pPr algn="l">
                <a:lnSpc>
                  <a:spcPts val="4059"/>
                </a:lnSpc>
                <a:spcBef>
                  <a:spcPts val="3043"/>
                </a:spcBef>
              </a:pPr>
              <a:r>
                <a:rPr lang="en-US" sz="2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FSSC-22000; AIB; ISEGA, ISO (9001, 14001, 45001, 5001)</a:t>
              </a:r>
            </a:p>
            <a:p>
              <a:pPr algn="l">
                <a:lnSpc>
                  <a:spcPts val="4059"/>
                </a:lnSpc>
                <a:spcBef>
                  <a:spcPts val="3043"/>
                </a:spcBef>
              </a:pPr>
              <a:r>
                <a:rPr lang="en-US" sz="2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O contraste com os Princípios &amp; Critérios do FSC</a:t>
              </a:r>
            </a:p>
            <a:p>
              <a:pPr marL="0" lvl="0" indent="0" algn="l">
                <a:lnSpc>
                  <a:spcPts val="4059"/>
                </a:lnSpc>
                <a:spcBef>
                  <a:spcPts val="3044"/>
                </a:spcBef>
              </a:pPr>
              <a:r>
                <a:rPr lang="en-US" sz="27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                   </a:t>
              </a: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003212" cy="1500683"/>
          </a:xfrm>
          <a:custGeom>
            <a:avLst/>
            <a:gdLst/>
            <a:ahLst/>
            <a:cxnLst/>
            <a:rect l="l" t="t" r="r" b="b"/>
            <a:pathLst>
              <a:path w="7003212" h="1500683">
                <a:moveTo>
                  <a:pt x="0" y="0"/>
                </a:moveTo>
                <a:lnTo>
                  <a:pt x="7003212" y="0"/>
                </a:lnTo>
                <a:lnTo>
                  <a:pt x="7003212" y="1500683"/>
                </a:lnTo>
                <a:lnTo>
                  <a:pt x="0" y="1500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69235" r="-270323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-7336526" y="1500683"/>
            <a:ext cx="17605953" cy="8706742"/>
          </a:xfrm>
          <a:custGeom>
            <a:avLst/>
            <a:gdLst/>
            <a:ahLst/>
            <a:cxnLst/>
            <a:rect l="l" t="t" r="r" b="b"/>
            <a:pathLst>
              <a:path w="17605953" h="8706742">
                <a:moveTo>
                  <a:pt x="0" y="0"/>
                </a:moveTo>
                <a:lnTo>
                  <a:pt x="17605953" y="0"/>
                </a:lnTo>
                <a:lnTo>
                  <a:pt x="17605953" y="8706742"/>
                </a:lnTo>
                <a:lnTo>
                  <a:pt x="0" y="870674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1814" t="-5420" r="-31011"/>
            </a:stretch>
          </a:blipFill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1682568"/>
            <a:ext cx="7777231" cy="8445282"/>
          </a:xfrm>
          <a:custGeom>
            <a:avLst/>
            <a:gdLst/>
            <a:ahLst/>
            <a:cxnLst/>
            <a:rect l="l" t="t" r="r" b="b"/>
            <a:pathLst>
              <a:path w="7777231" h="8445282">
                <a:moveTo>
                  <a:pt x="0" y="0"/>
                </a:moveTo>
                <a:lnTo>
                  <a:pt x="7777231" y="0"/>
                </a:lnTo>
                <a:lnTo>
                  <a:pt x="7777231" y="8445282"/>
                </a:lnTo>
                <a:lnTo>
                  <a:pt x="0" y="844528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2344" t="-4038" r="-82334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0" y="0"/>
            <a:ext cx="7003212" cy="1500683"/>
          </a:xfrm>
          <a:custGeom>
            <a:avLst/>
            <a:gdLst/>
            <a:ahLst/>
            <a:cxnLst/>
            <a:rect l="l" t="t" r="r" b="b"/>
            <a:pathLst>
              <a:path w="7003212" h="1500683">
                <a:moveTo>
                  <a:pt x="0" y="0"/>
                </a:moveTo>
                <a:lnTo>
                  <a:pt x="7003212" y="0"/>
                </a:lnTo>
                <a:lnTo>
                  <a:pt x="7003212" y="1500683"/>
                </a:lnTo>
                <a:lnTo>
                  <a:pt x="0" y="150068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69235" r="-270323"/>
            </a:stretch>
          </a:blipFill>
        </p:spPr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2495328" y="0"/>
            <a:ext cx="8778897" cy="1500683"/>
          </a:xfrm>
          <a:custGeom>
            <a:avLst/>
            <a:gdLst/>
            <a:ahLst/>
            <a:cxnLst/>
            <a:rect l="l" t="t" r="r" b="b"/>
            <a:pathLst>
              <a:path w="8778897" h="1500683">
                <a:moveTo>
                  <a:pt x="0" y="0"/>
                </a:moveTo>
                <a:lnTo>
                  <a:pt x="8778897" y="0"/>
                </a:lnTo>
                <a:lnTo>
                  <a:pt x="8778897" y="1500683"/>
                </a:lnTo>
                <a:lnTo>
                  <a:pt x="0" y="150068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30110" r="-220540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149677" y="2023474"/>
            <a:ext cx="10948258" cy="5575682"/>
          </a:xfrm>
          <a:custGeom>
            <a:avLst/>
            <a:gdLst/>
            <a:ahLst/>
            <a:cxnLst/>
            <a:rect l="l" t="t" r="r" b="b"/>
            <a:pathLst>
              <a:path w="10948258" h="5575682">
                <a:moveTo>
                  <a:pt x="0" y="0"/>
                </a:moveTo>
                <a:lnTo>
                  <a:pt x="10948258" y="0"/>
                </a:lnTo>
                <a:lnTo>
                  <a:pt x="10948258" y="5575682"/>
                </a:lnTo>
                <a:lnTo>
                  <a:pt x="0" y="557568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9369" r="-12691"/>
            </a:stretch>
          </a:blipFill>
        </p:spPr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331280" y="126294"/>
            <a:ext cx="17738115" cy="9974335"/>
          </a:xfrm>
          <a:prstGeom prst="rect">
            <a:avLst/>
          </a:prstGeom>
          <a:solidFill>
            <a:srgbClr val="FFFFFF"/>
          </a:solidFill>
        </p:spPr>
      </p:sp>
      <p:grpSp>
        <p:nvGrpSpPr>
          <p:cNvPr id="3" name="Group 3"/>
          <p:cNvGrpSpPr/>
          <p:nvPr/>
        </p:nvGrpSpPr>
        <p:grpSpPr>
          <a:xfrm>
            <a:off x="191794" y="0"/>
            <a:ext cx="19962225" cy="9214355"/>
            <a:chOff x="0" y="0"/>
            <a:chExt cx="26616300" cy="12285807"/>
          </a:xfrm>
        </p:grpSpPr>
        <p:sp>
          <p:nvSpPr>
            <p:cNvPr id="4" name="TextBox 4"/>
            <p:cNvSpPr txBox="1"/>
            <p:nvPr/>
          </p:nvSpPr>
          <p:spPr>
            <a:xfrm>
              <a:off x="0" y="95250"/>
              <a:ext cx="26616300" cy="136697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7665"/>
                </a:lnSpc>
                <a:spcBef>
                  <a:spcPct val="0"/>
                </a:spcBef>
              </a:pPr>
              <a:r>
                <a:rPr lang="en-US" sz="7300" b="1" spc="-182">
                  <a:solidFill>
                    <a:srgbClr val="191769"/>
                  </a:solidFill>
                  <a:latin typeface="HK Grotesk Bold"/>
                  <a:ea typeface="HK Grotesk Bold"/>
                  <a:cs typeface="HK Grotesk Bold"/>
                  <a:sym typeface="HK Grotesk Bold"/>
                </a:rPr>
                <a:t>KLABIN S/A:</a:t>
              </a: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1933615"/>
              <a:ext cx="23933873" cy="11233969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494"/>
                </a:lnSpc>
                <a:spcBef>
                  <a:spcPts val="3369"/>
                </a:spcBef>
              </a:pPr>
              <a:r>
                <a:rPr lang="en-US" sz="3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a.5.Indicadores Econômicos:</a:t>
              </a:r>
            </a:p>
            <a:p>
              <a:pPr algn="l">
                <a:lnSpc>
                  <a:spcPts val="4494"/>
                </a:lnSpc>
                <a:spcBef>
                  <a:spcPts val="3369"/>
                </a:spcBef>
              </a:pPr>
              <a:r>
                <a:rPr lang="en-US" sz="3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Resultados de 2023</a:t>
              </a:r>
            </a:p>
            <a:p>
              <a:pPr algn="l">
                <a:lnSpc>
                  <a:spcPts val="4494"/>
                </a:lnSpc>
                <a:spcBef>
                  <a:spcPts val="3369"/>
                </a:spcBef>
              </a:pPr>
              <a:r>
                <a:rPr lang="en-US" sz="3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Volume de vendas (anual): 3,66 milhões de toneladas, 4%&gt; 2022</a:t>
              </a:r>
            </a:p>
            <a:p>
              <a:pPr algn="l">
                <a:lnSpc>
                  <a:spcPts val="4494"/>
                </a:lnSpc>
                <a:spcBef>
                  <a:spcPts val="3369"/>
                </a:spcBef>
              </a:pPr>
              <a:r>
                <a:rPr lang="en-US" sz="3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Receita Líquida (anual): R$ 18,024 bilhões, 10% &lt;2022</a:t>
              </a:r>
            </a:p>
            <a:p>
              <a:pPr algn="l">
                <a:lnSpc>
                  <a:spcPts val="4494"/>
                </a:lnSpc>
                <a:spcBef>
                  <a:spcPts val="3369"/>
                </a:spcBef>
              </a:pPr>
              <a:r>
                <a:rPr lang="en-US" sz="3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EBITDA AJUSTADO: R$ 6,33 bilhões, 20%&lt; 2022</a:t>
              </a:r>
            </a:p>
            <a:p>
              <a:pPr algn="l">
                <a:lnSpc>
                  <a:spcPts val="4494"/>
                </a:lnSpc>
                <a:spcBef>
                  <a:spcPts val="3369"/>
                </a:spcBef>
              </a:pPr>
              <a:r>
                <a:rPr lang="en-US" sz="3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Resultados do 2º Trimestre de 2024</a:t>
              </a:r>
            </a:p>
            <a:p>
              <a:pPr algn="l">
                <a:lnSpc>
                  <a:spcPts val="4494"/>
                </a:lnSpc>
                <a:spcBef>
                  <a:spcPts val="3369"/>
                </a:spcBef>
              </a:pPr>
              <a:r>
                <a:rPr lang="en-US" sz="3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Volume de vendas: 995 mil toneladas, 16% &gt; igual período de 2023</a:t>
              </a:r>
            </a:p>
            <a:p>
              <a:pPr algn="l">
                <a:lnSpc>
                  <a:spcPts val="4494"/>
                </a:lnSpc>
                <a:spcBef>
                  <a:spcPts val="3369"/>
                </a:spcBef>
              </a:pPr>
              <a:r>
                <a:rPr lang="en-US" sz="3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Receita Líquida: R$ 4,95 bilhões, 15% &gt; igual período de 2023</a:t>
              </a:r>
            </a:p>
            <a:p>
              <a:pPr marL="0" lvl="0" indent="0" algn="l">
                <a:lnSpc>
                  <a:spcPts val="4494"/>
                </a:lnSpc>
                <a:spcBef>
                  <a:spcPts val="3371"/>
                </a:spcBef>
              </a:pPr>
              <a:r>
                <a:rPr lang="en-US" sz="3099">
                  <a:solidFill>
                    <a:srgbClr val="191769"/>
                  </a:solidFill>
                  <a:latin typeface="Open Sans"/>
                  <a:ea typeface="Open Sans"/>
                  <a:cs typeface="Open Sans"/>
                  <a:sym typeface="Open Sans"/>
                </a:rPr>
                <a:t>       EBITDA AJUSTADO: R$ 2,052 bilhões, 53% &gt; igual período de 2023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1039</Words>
  <Application>Microsoft Office PowerPoint</Application>
  <PresentationFormat>Personalizar</PresentationFormat>
  <Paragraphs>78</Paragraphs>
  <Slides>17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17</vt:i4>
      </vt:variant>
    </vt:vector>
  </HeadingPairs>
  <TitlesOfParts>
    <vt:vector size="23" baseType="lpstr">
      <vt:lpstr>Open Sans Bold</vt:lpstr>
      <vt:lpstr>Arial</vt:lpstr>
      <vt:lpstr>HK Grotesk Bold</vt:lpstr>
      <vt:lpstr>Calibri</vt:lpstr>
      <vt:lpstr>Open Sans</vt:lpstr>
      <vt:lpstr>Office Theme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 de abril de 2020</dc:title>
  <dc:creator>Gustavo</dc:creator>
  <cp:lastModifiedBy>Gustavo Coelho</cp:lastModifiedBy>
  <cp:revision>8</cp:revision>
  <dcterms:created xsi:type="dcterms:W3CDTF">2006-08-16T00:00:00Z</dcterms:created>
  <dcterms:modified xsi:type="dcterms:W3CDTF">2024-10-14T18:08:51Z</dcterms:modified>
  <dc:identifier>DAGSvA56r08</dc:identifier>
</cp:coreProperties>
</file>