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8288000" cy="10287000"/>
  <p:notesSz cx="6858000" cy="9144000"/>
  <p:embeddedFontLst>
    <p:embeddedFont>
      <p:font typeface="Akzidenz-Grotesk Bold" panose="020B0604020202020204" charset="0"/>
      <p:regular r:id="rId5"/>
    </p:embeddedFont>
    <p:embeddedFont>
      <p:font typeface="Akzidenz-Grotesk Heavy" panose="020B0604020202020204" charset="0"/>
      <p:regular r:id="rId6"/>
    </p:embeddedFont>
    <p:embeddedFont>
      <p:font typeface="Bernoru" panose="020B0604020202020204" charset="0"/>
      <p:regular r:id="rId7"/>
    </p:embeddedFont>
    <p:embeddedFont>
      <p:font typeface="Inter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A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943666" y="2213021"/>
            <a:ext cx="13367982" cy="5860957"/>
            <a:chOff x="0" y="0"/>
            <a:chExt cx="3520785" cy="154362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520785" cy="1543627"/>
            </a:xfrm>
            <a:custGeom>
              <a:avLst/>
              <a:gdLst/>
              <a:ahLst/>
              <a:cxnLst/>
              <a:rect l="l" t="t" r="r" b="b"/>
              <a:pathLst>
                <a:path w="3520785" h="1543627">
                  <a:moveTo>
                    <a:pt x="10425" y="0"/>
                  </a:moveTo>
                  <a:lnTo>
                    <a:pt x="3510361" y="0"/>
                  </a:lnTo>
                  <a:cubicBezTo>
                    <a:pt x="3513126" y="0"/>
                    <a:pt x="3515777" y="1098"/>
                    <a:pt x="3517732" y="3053"/>
                  </a:cubicBezTo>
                  <a:cubicBezTo>
                    <a:pt x="3519687" y="5008"/>
                    <a:pt x="3520785" y="7660"/>
                    <a:pt x="3520785" y="10425"/>
                  </a:cubicBezTo>
                  <a:lnTo>
                    <a:pt x="3520785" y="1533202"/>
                  </a:lnTo>
                  <a:cubicBezTo>
                    <a:pt x="3520785" y="1535967"/>
                    <a:pt x="3519687" y="1538618"/>
                    <a:pt x="3517732" y="1540573"/>
                  </a:cubicBezTo>
                  <a:cubicBezTo>
                    <a:pt x="3515777" y="1542528"/>
                    <a:pt x="3513126" y="1543627"/>
                    <a:pt x="3510361" y="1543627"/>
                  </a:cubicBezTo>
                  <a:lnTo>
                    <a:pt x="10425" y="1543627"/>
                  </a:lnTo>
                  <a:cubicBezTo>
                    <a:pt x="7660" y="1543627"/>
                    <a:pt x="5008" y="1542528"/>
                    <a:pt x="3053" y="1540573"/>
                  </a:cubicBezTo>
                  <a:cubicBezTo>
                    <a:pt x="1098" y="1538618"/>
                    <a:pt x="0" y="1535967"/>
                    <a:pt x="0" y="1533202"/>
                  </a:cubicBezTo>
                  <a:lnTo>
                    <a:pt x="0" y="10425"/>
                  </a:lnTo>
                  <a:cubicBezTo>
                    <a:pt x="0" y="7660"/>
                    <a:pt x="1098" y="5008"/>
                    <a:pt x="3053" y="3053"/>
                  </a:cubicBezTo>
                  <a:cubicBezTo>
                    <a:pt x="5008" y="1098"/>
                    <a:pt x="7660" y="0"/>
                    <a:pt x="10425" y="0"/>
                  </a:cubicBezTo>
                  <a:close/>
                </a:path>
              </a:pathLst>
            </a:custGeom>
            <a:solidFill>
              <a:srgbClr val="FDFDFD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520785" cy="159125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3147072" y="6397767"/>
            <a:ext cx="1487572" cy="1487572"/>
          </a:xfrm>
          <a:custGeom>
            <a:avLst/>
            <a:gdLst/>
            <a:ahLst/>
            <a:cxnLst/>
            <a:rect l="l" t="t" r="r" b="b"/>
            <a:pathLst>
              <a:path w="1487572" h="1487572">
                <a:moveTo>
                  <a:pt x="0" y="0"/>
                </a:moveTo>
                <a:lnTo>
                  <a:pt x="1487572" y="0"/>
                </a:lnTo>
                <a:lnTo>
                  <a:pt x="1487572" y="1487572"/>
                </a:lnTo>
                <a:lnTo>
                  <a:pt x="0" y="148757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5278235" y="4010025"/>
            <a:ext cx="8698844" cy="1133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849"/>
              </a:lnSpc>
            </a:pPr>
            <a:r>
              <a:rPr lang="en-US" sz="7499">
                <a:solidFill>
                  <a:srgbClr val="004AAD"/>
                </a:solidFill>
                <a:latin typeface="Bernoru"/>
                <a:ea typeface="Bernoru"/>
                <a:cs typeface="Bernoru"/>
                <a:sym typeface="Bernoru"/>
              </a:rPr>
              <a:t>PROGRAMAÇÃO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866217" y="5143499"/>
            <a:ext cx="9110862" cy="6494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30"/>
              </a:lnSpc>
            </a:pPr>
            <a:r>
              <a:rPr lang="en-US" sz="4000" b="1" dirty="0">
                <a:solidFill>
                  <a:srgbClr val="FF6835"/>
                </a:solidFill>
                <a:latin typeface="Akzidenz-Grotesk Heavy"/>
                <a:ea typeface="Akzidenz-Grotesk Heavy"/>
                <a:cs typeface="Akzidenz-Grotesk Heavy"/>
                <a:sym typeface="Akzidenz-Grotesk Heavy"/>
              </a:rPr>
              <a:t>3ºENCONTRO NACIONAL MPAPEL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8339950"/>
            <a:ext cx="18288000" cy="1947050"/>
            <a:chOff x="0" y="0"/>
            <a:chExt cx="4816593" cy="5128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512803"/>
            </a:xfrm>
            <a:custGeom>
              <a:avLst/>
              <a:gdLst/>
              <a:ahLst/>
              <a:cxnLst/>
              <a:rect l="l" t="t" r="r" b="b"/>
              <a:pathLst>
                <a:path w="4816592" h="512803">
                  <a:moveTo>
                    <a:pt x="0" y="0"/>
                  </a:moveTo>
                  <a:lnTo>
                    <a:pt x="4816592" y="0"/>
                  </a:lnTo>
                  <a:lnTo>
                    <a:pt x="4816592" y="512803"/>
                  </a:lnTo>
                  <a:lnTo>
                    <a:pt x="0" y="512803"/>
                  </a:lnTo>
                  <a:close/>
                </a:path>
              </a:pathLst>
            </a:custGeom>
            <a:solidFill>
              <a:srgbClr val="FF6835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4816593" cy="5604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6977537" y="9998052"/>
            <a:ext cx="1938069" cy="288948"/>
          </a:xfrm>
          <a:custGeom>
            <a:avLst/>
            <a:gdLst/>
            <a:ahLst/>
            <a:cxnLst/>
            <a:rect l="l" t="t" r="r" b="b"/>
            <a:pathLst>
              <a:path w="1938069" h="288948">
                <a:moveTo>
                  <a:pt x="0" y="0"/>
                </a:moveTo>
                <a:lnTo>
                  <a:pt x="1938069" y="0"/>
                </a:lnTo>
                <a:lnTo>
                  <a:pt x="1938069" y="288948"/>
                </a:lnTo>
                <a:lnTo>
                  <a:pt x="0" y="2889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6" name="TextBox 6"/>
          <p:cNvSpPr txBox="1"/>
          <p:nvPr/>
        </p:nvSpPr>
        <p:spPr>
          <a:xfrm>
            <a:off x="167666" y="342524"/>
            <a:ext cx="11170987" cy="9524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62"/>
              </a:lnSpc>
            </a:pPr>
            <a:r>
              <a:rPr lang="en-US" sz="2600" b="1">
                <a:solidFill>
                  <a:srgbClr val="004AAD"/>
                </a:solidFill>
                <a:latin typeface="Akzidenz-Grotesk Bold"/>
                <a:ea typeface="Akzidenz-Grotesk Bold"/>
                <a:cs typeface="Akzidenz-Grotesk Bold"/>
                <a:sym typeface="Akzidenz-Grotesk Bold"/>
              </a:rPr>
              <a:t>ENTIDADE PROMOTORA: INSTITUTO NACIONAL DOS PAPELEIROS </a:t>
            </a:r>
          </a:p>
          <a:p>
            <a:pPr algn="ctr">
              <a:lnSpc>
                <a:spcPts val="3699"/>
              </a:lnSpc>
            </a:pPr>
            <a:r>
              <a:rPr lang="en-US" sz="2700" b="1">
                <a:solidFill>
                  <a:srgbClr val="004AAD"/>
                </a:solidFill>
                <a:latin typeface="Akzidenz-Grotesk Bold"/>
                <a:ea typeface="Akzidenz-Grotesk Bold"/>
                <a:cs typeface="Akzidenz-Grotesk Bold"/>
                <a:sym typeface="Akzidenz-Grotesk Bold"/>
              </a:rPr>
              <a:t>DATAS: 24, 25, 26 e 27 de março de 2025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67666" y="1690439"/>
            <a:ext cx="11206220" cy="14624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1" u="sng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Dia 24/03</a:t>
            </a:r>
          </a:p>
          <a:p>
            <a:pPr algn="l">
              <a:lnSpc>
                <a:spcPts val="2940"/>
              </a:lnSpc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 ÍTEM..........................................................................………………HORÁRIO </a:t>
            </a:r>
          </a:p>
          <a:p>
            <a:pPr algn="l">
              <a:lnSpc>
                <a:spcPts val="2940"/>
              </a:lnSpc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Chegada das Delegações/credenciamento..........………………até 17:00hs 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Jantar........................................................…………………………………das 18:00 às 20:00hs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1338653" y="2038953"/>
            <a:ext cx="6874394" cy="4907121"/>
            <a:chOff x="0" y="0"/>
            <a:chExt cx="1429734" cy="102058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429734" cy="1020581"/>
            </a:xfrm>
            <a:custGeom>
              <a:avLst/>
              <a:gdLst/>
              <a:ahLst/>
              <a:cxnLst/>
              <a:rect l="l" t="t" r="r" b="b"/>
              <a:pathLst>
                <a:path w="1429734" h="1020581">
                  <a:moveTo>
                    <a:pt x="22524" y="0"/>
                  </a:moveTo>
                  <a:lnTo>
                    <a:pt x="1407210" y="0"/>
                  </a:lnTo>
                  <a:cubicBezTo>
                    <a:pt x="1419649" y="0"/>
                    <a:pt x="1429734" y="10084"/>
                    <a:pt x="1429734" y="22524"/>
                  </a:cubicBezTo>
                  <a:lnTo>
                    <a:pt x="1429734" y="998057"/>
                  </a:lnTo>
                  <a:cubicBezTo>
                    <a:pt x="1429734" y="1004031"/>
                    <a:pt x="1427361" y="1009760"/>
                    <a:pt x="1423137" y="1013984"/>
                  </a:cubicBezTo>
                  <a:cubicBezTo>
                    <a:pt x="1418913" y="1018208"/>
                    <a:pt x="1413183" y="1020581"/>
                    <a:pt x="1407210" y="1020581"/>
                  </a:cubicBezTo>
                  <a:lnTo>
                    <a:pt x="22524" y="1020581"/>
                  </a:lnTo>
                  <a:cubicBezTo>
                    <a:pt x="16550" y="1020581"/>
                    <a:pt x="10821" y="1018208"/>
                    <a:pt x="6597" y="1013984"/>
                  </a:cubicBezTo>
                  <a:cubicBezTo>
                    <a:pt x="2373" y="1009760"/>
                    <a:pt x="0" y="1004031"/>
                    <a:pt x="0" y="998057"/>
                  </a:cubicBezTo>
                  <a:lnTo>
                    <a:pt x="0" y="22524"/>
                  </a:lnTo>
                  <a:cubicBezTo>
                    <a:pt x="0" y="16550"/>
                    <a:pt x="2373" y="10821"/>
                    <a:pt x="6597" y="6597"/>
                  </a:cubicBezTo>
                  <a:cubicBezTo>
                    <a:pt x="10821" y="2373"/>
                    <a:pt x="16550" y="0"/>
                    <a:pt x="22524" y="0"/>
                  </a:cubicBezTo>
                  <a:close/>
                </a:path>
              </a:pathLst>
            </a:custGeom>
            <a:blipFill>
              <a:blip r:embed="rId4"/>
              <a:stretch>
                <a:fillRect l="-987" r="-987"/>
              </a:stretch>
            </a:blipFill>
            <a:ln cap="sq">
              <a:noFill/>
              <a:prstDash val="solid"/>
              <a:miter/>
            </a:ln>
          </p:spPr>
        </p:sp>
      </p:grpSp>
      <p:sp>
        <p:nvSpPr>
          <p:cNvPr id="10" name="TextBox 10"/>
          <p:cNvSpPr txBox="1"/>
          <p:nvPr/>
        </p:nvSpPr>
        <p:spPr>
          <a:xfrm>
            <a:off x="167666" y="3384034"/>
            <a:ext cx="10659227" cy="37172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  <a:spcBef>
                <a:spcPct val="0"/>
              </a:spcBef>
            </a:pPr>
            <a:r>
              <a:rPr lang="en-US" sz="22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 </a:t>
            </a:r>
            <a:r>
              <a:rPr lang="en-US" sz="2200" b="1" u="sng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Dia 25/03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Abertura...........….................................…………………………….das 8:30 às 9:30hs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Programação................................................……………………das 9:30 ás 10:00hs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Parlamentares/Posse Direção do Instituto.....………..………das 10:00hs às 12:00hs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Almôço......................……...................................……………….das 12:30 às 14:00hs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Parlamentares/Executivos....................................…………..das 14:00 às 16:00hs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 • Coffe break.........................................................……………..das 16:00 às 16:20hs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Painel assuntos jurídicos....................................………..…….das 16:30 às 18:00hs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(Desafios atuais ao Movimento Sindical) </a:t>
            </a:r>
          </a:p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Confraternização 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6442995" y="8509916"/>
            <a:ext cx="1632609" cy="1632609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8339950"/>
            <a:ext cx="18288000" cy="1947050"/>
            <a:chOff x="0" y="0"/>
            <a:chExt cx="4816593" cy="5128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512803"/>
            </a:xfrm>
            <a:custGeom>
              <a:avLst/>
              <a:gdLst/>
              <a:ahLst/>
              <a:cxnLst/>
              <a:rect l="l" t="t" r="r" b="b"/>
              <a:pathLst>
                <a:path w="4816592" h="512803">
                  <a:moveTo>
                    <a:pt x="0" y="0"/>
                  </a:moveTo>
                  <a:lnTo>
                    <a:pt x="4816592" y="0"/>
                  </a:lnTo>
                  <a:lnTo>
                    <a:pt x="4816592" y="512803"/>
                  </a:lnTo>
                  <a:lnTo>
                    <a:pt x="0" y="512803"/>
                  </a:lnTo>
                  <a:close/>
                </a:path>
              </a:pathLst>
            </a:custGeom>
            <a:solidFill>
              <a:srgbClr val="FF6835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4816593" cy="5604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6977537" y="9998052"/>
            <a:ext cx="1938069" cy="288948"/>
          </a:xfrm>
          <a:custGeom>
            <a:avLst/>
            <a:gdLst/>
            <a:ahLst/>
            <a:cxnLst/>
            <a:rect l="l" t="t" r="r" b="b"/>
            <a:pathLst>
              <a:path w="1938069" h="288948">
                <a:moveTo>
                  <a:pt x="0" y="0"/>
                </a:moveTo>
                <a:lnTo>
                  <a:pt x="1938069" y="0"/>
                </a:lnTo>
                <a:lnTo>
                  <a:pt x="1938069" y="288948"/>
                </a:lnTo>
                <a:lnTo>
                  <a:pt x="0" y="2889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6" name="TextBox 6"/>
          <p:cNvSpPr txBox="1"/>
          <p:nvPr/>
        </p:nvSpPr>
        <p:spPr>
          <a:xfrm>
            <a:off x="167666" y="297207"/>
            <a:ext cx="11261622" cy="997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99"/>
              </a:lnSpc>
            </a:pPr>
            <a:r>
              <a:rPr lang="en-US" sz="2700" b="1">
                <a:solidFill>
                  <a:srgbClr val="004AAD"/>
                </a:solidFill>
                <a:latin typeface="Akzidenz-Grotesk Bold"/>
                <a:ea typeface="Akzidenz-Grotesk Bold"/>
                <a:cs typeface="Akzidenz-Grotesk Bold"/>
                <a:sym typeface="Akzidenz-Grotesk Bold"/>
              </a:rPr>
              <a:t>ENTIDADE PROMOTORA: INSTITUTO NACIONAL DOS PAPELEIROS </a:t>
            </a:r>
          </a:p>
          <a:p>
            <a:pPr algn="ctr">
              <a:lnSpc>
                <a:spcPts val="3836"/>
              </a:lnSpc>
            </a:pPr>
            <a:r>
              <a:rPr lang="en-US" sz="2800" b="1">
                <a:solidFill>
                  <a:srgbClr val="004AAD"/>
                </a:solidFill>
                <a:latin typeface="Akzidenz-Grotesk Bold"/>
                <a:ea typeface="Akzidenz-Grotesk Bold"/>
                <a:cs typeface="Akzidenz-Grotesk Bold"/>
                <a:sym typeface="Akzidenz-Grotesk Bold"/>
              </a:rPr>
              <a:t>DATAS: 24, 25, 26 e 27 de março de 2025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11338653" y="1903000"/>
            <a:ext cx="6874394" cy="4907121"/>
            <a:chOff x="0" y="0"/>
            <a:chExt cx="1429734" cy="102058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429734" cy="1020581"/>
            </a:xfrm>
            <a:custGeom>
              <a:avLst/>
              <a:gdLst/>
              <a:ahLst/>
              <a:cxnLst/>
              <a:rect l="l" t="t" r="r" b="b"/>
              <a:pathLst>
                <a:path w="1429734" h="1020581">
                  <a:moveTo>
                    <a:pt x="22524" y="0"/>
                  </a:moveTo>
                  <a:lnTo>
                    <a:pt x="1407210" y="0"/>
                  </a:lnTo>
                  <a:cubicBezTo>
                    <a:pt x="1419649" y="0"/>
                    <a:pt x="1429734" y="10084"/>
                    <a:pt x="1429734" y="22524"/>
                  </a:cubicBezTo>
                  <a:lnTo>
                    <a:pt x="1429734" y="998057"/>
                  </a:lnTo>
                  <a:cubicBezTo>
                    <a:pt x="1429734" y="1004031"/>
                    <a:pt x="1427361" y="1009760"/>
                    <a:pt x="1423137" y="1013984"/>
                  </a:cubicBezTo>
                  <a:cubicBezTo>
                    <a:pt x="1418913" y="1018208"/>
                    <a:pt x="1413183" y="1020581"/>
                    <a:pt x="1407210" y="1020581"/>
                  </a:cubicBezTo>
                  <a:lnTo>
                    <a:pt x="22524" y="1020581"/>
                  </a:lnTo>
                  <a:cubicBezTo>
                    <a:pt x="16550" y="1020581"/>
                    <a:pt x="10821" y="1018208"/>
                    <a:pt x="6597" y="1013984"/>
                  </a:cubicBezTo>
                  <a:cubicBezTo>
                    <a:pt x="2373" y="1009760"/>
                    <a:pt x="0" y="1004031"/>
                    <a:pt x="0" y="998057"/>
                  </a:cubicBezTo>
                  <a:lnTo>
                    <a:pt x="0" y="22524"/>
                  </a:lnTo>
                  <a:cubicBezTo>
                    <a:pt x="0" y="16550"/>
                    <a:pt x="2373" y="10821"/>
                    <a:pt x="6597" y="6597"/>
                  </a:cubicBezTo>
                  <a:cubicBezTo>
                    <a:pt x="10821" y="2373"/>
                    <a:pt x="16550" y="0"/>
                    <a:pt x="22524" y="0"/>
                  </a:cubicBezTo>
                  <a:close/>
                </a:path>
              </a:pathLst>
            </a:custGeom>
            <a:blipFill>
              <a:blip r:embed="rId4"/>
              <a:stretch>
                <a:fillRect l="-987" r="-987"/>
              </a:stretch>
            </a:blipFill>
            <a:ln cap="sq">
              <a:noFill/>
              <a:prstDash val="solid"/>
              <a:miter/>
            </a:ln>
          </p:spPr>
        </p:sp>
      </p:grpSp>
      <p:sp>
        <p:nvSpPr>
          <p:cNvPr id="9" name="TextBox 9"/>
          <p:cNvSpPr txBox="1"/>
          <p:nvPr/>
        </p:nvSpPr>
        <p:spPr>
          <a:xfrm>
            <a:off x="242276" y="1737495"/>
            <a:ext cx="11021767" cy="36569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 u="none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Dia 2</a:t>
            </a: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6</a:t>
            </a:r>
            <a:r>
              <a:rPr lang="en-US" sz="1900" b="1" u="none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/03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Painel de Mulheres: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Palestra do Coletivo de Mulheres Papeleiras.......……………………………....das 8:00 às 9:30hs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Participação das Parlamentares.............................………………………………das 9:30 às 10:30hs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Atualização da Cadeia Produtiva ...........................……………………………...das 10:30 às 12:30hs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Almôço................................................................…………………………………...das 12:30 às 14:00hs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Saúde e Segurança Laboral.................................…………………………….......das 14:00 às 15:00hs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Organização Sindical.............................................………………………….……..das 15:00 às 16:00hs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Coffe break...................................................……………………………….............das 16:00 às 16:20hs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Avaliações/encerramento...........................………………………………..............das 16:20 às 18:00hs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Jantar..................................................................…………………………………....das 18:30 às 20:00hs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16442995" y="8509916"/>
            <a:ext cx="1632609" cy="1632609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</p:sp>
      </p:grpSp>
      <p:sp>
        <p:nvSpPr>
          <p:cNvPr id="12" name="TextBox 12"/>
          <p:cNvSpPr txBox="1"/>
          <p:nvPr/>
        </p:nvSpPr>
        <p:spPr>
          <a:xfrm>
            <a:off x="242276" y="5581289"/>
            <a:ext cx="10930213" cy="656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 Dia 27/03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sz="19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• Planejamento de Ações do Instituto................…...…….........................……das 9:00 ás 10:30hs 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67666" y="6960993"/>
            <a:ext cx="11549211" cy="365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*poderão ocorrer alterações na programação, em função das agendas de Parlamentares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Personalizar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Akzidenz-Grotesk Heavy</vt:lpstr>
      <vt:lpstr>Akzidenz-Grotesk Bold</vt:lpstr>
      <vt:lpstr>Inter Bold</vt:lpstr>
      <vt:lpstr>Arial</vt:lpstr>
      <vt:lpstr>Bernoru</vt:lpstr>
      <vt:lpstr>Calibri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and White Clean Presentation on Reforestation Campaigns</dc:title>
  <cp:lastModifiedBy>Gustavo Coelho</cp:lastModifiedBy>
  <cp:revision>2</cp:revision>
  <dcterms:created xsi:type="dcterms:W3CDTF">2006-08-16T00:00:00Z</dcterms:created>
  <dcterms:modified xsi:type="dcterms:W3CDTF">2025-03-23T17:33:20Z</dcterms:modified>
  <dc:identifier>DAGikOY7qUk</dc:identifier>
</cp:coreProperties>
</file>