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rchivo Black" panose="020B0604020202020204" charset="0"/>
      <p:regular r:id="rId28"/>
    </p:embeddedFont>
    <p:embeddedFont>
      <p:font typeface="League Spartan" panose="020B0604020202020204" charset="0"/>
      <p:regular r:id="rId29"/>
    </p:embeddedFont>
    <p:embeddedFont>
      <p:font typeface="Open Sans" panose="020B0606030504020204" pitchFamily="34" charset="0"/>
      <p:regular r:id="rId30"/>
    </p:embeddedFont>
    <p:embeddedFont>
      <p:font typeface="Open Sans Bold" panose="020B0806030504020204" charset="0"/>
      <p:regular r:id="rId31"/>
    </p:embeddedFont>
    <p:embeddedFont>
      <p:font typeface="Poppins" panose="00000500000000000000" pitchFamily="2" charset="0"/>
      <p:regular r:id="rId32"/>
    </p:embeddedFont>
    <p:embeddedFont>
      <p:font typeface="Poppins Bold" panose="00000800000000000000" charset="0"/>
      <p:regular r:id="rId33"/>
    </p:embeddedFont>
    <p:embeddedFont>
      <p:font typeface="Roboto" panose="02000000000000000000" pitchFamily="2" charset="0"/>
      <p:regular r:id="rId34"/>
    </p:embeddedFont>
    <p:embeddedFont>
      <p:font typeface="Roboto Bold" panose="02000000000000000000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879" b="-528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17675" y="0"/>
            <a:ext cx="805519" cy="2673350"/>
            <a:chOff x="0" y="0"/>
            <a:chExt cx="212153" cy="7040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17675" y="7613650"/>
            <a:ext cx="805519" cy="2673350"/>
            <a:chOff x="0" y="0"/>
            <a:chExt cx="212153" cy="7040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300200" y="3190875"/>
            <a:ext cx="2546350" cy="7410450"/>
            <a:chOff x="0" y="0"/>
            <a:chExt cx="670644" cy="19517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0644" cy="1951724"/>
            </a:xfrm>
            <a:custGeom>
              <a:avLst/>
              <a:gdLst/>
              <a:ahLst/>
              <a:cxnLst/>
              <a:rect l="l" t="t" r="r" b="b"/>
              <a:pathLst>
                <a:path w="670644" h="195172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70644" cy="1999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17675" y="3238271"/>
            <a:ext cx="5118304" cy="98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8"/>
              </a:lnSpc>
              <a:spcBef>
                <a:spcPct val="0"/>
              </a:spcBef>
            </a:pPr>
            <a:r>
              <a:rPr lang="en-US" sz="5663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SEMINÁRIO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7675" y="4102084"/>
            <a:ext cx="10795524" cy="135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6"/>
              </a:lnSpc>
              <a:spcBef>
                <a:spcPct val="0"/>
              </a:spcBef>
            </a:pPr>
            <a:r>
              <a:rPr lang="en-US" sz="801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CADEIA PRODUTIVA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17675" y="5166476"/>
            <a:ext cx="10669312" cy="179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35"/>
              </a:lnSpc>
              <a:spcBef>
                <a:spcPct val="0"/>
              </a:spcBef>
            </a:pPr>
            <a:r>
              <a:rPr lang="en-US" sz="9953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Celulose e Papel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9080" y="1391915"/>
            <a:ext cx="7429840" cy="10194990"/>
          </a:xfrm>
          <a:custGeom>
            <a:avLst/>
            <a:gdLst/>
            <a:ahLst/>
            <a:cxnLst/>
            <a:rect l="l" t="t" r="r" b="b"/>
            <a:pathLst>
              <a:path w="7429840" h="10194990">
                <a:moveTo>
                  <a:pt x="0" y="0"/>
                </a:moveTo>
                <a:lnTo>
                  <a:pt x="7429840" y="0"/>
                </a:lnTo>
                <a:lnTo>
                  <a:pt x="7429840" y="10194991"/>
                </a:lnTo>
                <a:lnTo>
                  <a:pt x="0" y="10194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8753" y="248106"/>
            <a:ext cx="12360046" cy="68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  <a:spcBef>
                <a:spcPct val="0"/>
              </a:spcBef>
            </a:pPr>
            <a:r>
              <a:rPr lang="en-US" sz="40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SALDO DA BALANÇA COMERCIAL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832" y="9792407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406235" y="2180827"/>
            <a:ext cx="10670283" cy="6514474"/>
          </a:xfrm>
          <a:custGeom>
            <a:avLst/>
            <a:gdLst/>
            <a:ahLst/>
            <a:cxnLst/>
            <a:rect l="l" t="t" r="r" b="b"/>
            <a:pathLst>
              <a:path w="10670283" h="6514474">
                <a:moveTo>
                  <a:pt x="0" y="0"/>
                </a:moveTo>
                <a:lnTo>
                  <a:pt x="10670283" y="0"/>
                </a:lnTo>
                <a:lnTo>
                  <a:pt x="10670283" y="6514474"/>
                </a:lnTo>
                <a:lnTo>
                  <a:pt x="0" y="6514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36" t="-8489" r="-90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9824" y="1434465"/>
            <a:ext cx="6741015" cy="738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46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Produção de Papel no Brasil atingiu 10,8 milhões de toneladas, sendo a maior fatia 79,8% absorvida pelo mercado interno, e o restante 2,2 milhões são destinados a exportação.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24" y="631561"/>
            <a:ext cx="1777752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2)PAPEL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22717" y="403860"/>
            <a:ext cx="10553801" cy="116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Ranking dos principais Produtores Mundiais de Papel (milhões de toneladas)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958416" y="827521"/>
            <a:ext cx="12371168" cy="8740940"/>
          </a:xfrm>
          <a:custGeom>
            <a:avLst/>
            <a:gdLst/>
            <a:ahLst/>
            <a:cxnLst/>
            <a:rect l="l" t="t" r="r" b="b"/>
            <a:pathLst>
              <a:path w="12371168" h="8740940">
                <a:moveTo>
                  <a:pt x="0" y="0"/>
                </a:moveTo>
                <a:lnTo>
                  <a:pt x="12371168" y="0"/>
                </a:lnTo>
                <a:lnTo>
                  <a:pt x="12371168" y="8740939"/>
                </a:lnTo>
                <a:lnTo>
                  <a:pt x="0" y="8740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2172" y="74859"/>
            <a:ext cx="17011387" cy="57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PRODUÇÃO DE PAPEL NO BRASIL POR TIPO (MILHÕES DE TONELADAS)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59019" y="905850"/>
            <a:ext cx="16177694" cy="8475299"/>
          </a:xfrm>
          <a:custGeom>
            <a:avLst/>
            <a:gdLst/>
            <a:ahLst/>
            <a:cxnLst/>
            <a:rect l="l" t="t" r="r" b="b"/>
            <a:pathLst>
              <a:path w="16177694" h="8475299">
                <a:moveTo>
                  <a:pt x="0" y="0"/>
                </a:moveTo>
                <a:lnTo>
                  <a:pt x="16177694" y="0"/>
                </a:lnTo>
                <a:lnTo>
                  <a:pt x="16177694" y="8475300"/>
                </a:lnTo>
                <a:lnTo>
                  <a:pt x="0" y="847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2172" y="74859"/>
            <a:ext cx="17011387" cy="573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DESTINOS DAS EXPORTAÇÕES BRASILEIRAS DE PAPEL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36055" y="4763096"/>
            <a:ext cx="7860521" cy="4192683"/>
          </a:xfrm>
          <a:custGeom>
            <a:avLst/>
            <a:gdLst/>
            <a:ahLst/>
            <a:cxnLst/>
            <a:rect l="l" t="t" r="r" b="b"/>
            <a:pathLst>
              <a:path w="7860521" h="4192683">
                <a:moveTo>
                  <a:pt x="0" y="0"/>
                </a:moveTo>
                <a:lnTo>
                  <a:pt x="7860521" y="0"/>
                </a:lnTo>
                <a:lnTo>
                  <a:pt x="7860521" y="4192683"/>
                </a:lnTo>
                <a:lnTo>
                  <a:pt x="0" y="4192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66" t="-8541" r="-4269" b="-76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60817" y="5143500"/>
            <a:ext cx="9711332" cy="3275654"/>
          </a:xfrm>
          <a:custGeom>
            <a:avLst/>
            <a:gdLst/>
            <a:ahLst/>
            <a:cxnLst/>
            <a:rect l="l" t="t" r="r" b="b"/>
            <a:pathLst>
              <a:path w="9711332" h="3275654">
                <a:moveTo>
                  <a:pt x="0" y="0"/>
                </a:moveTo>
                <a:lnTo>
                  <a:pt x="9711332" y="0"/>
                </a:lnTo>
                <a:lnTo>
                  <a:pt x="9711332" y="3275654"/>
                </a:lnTo>
                <a:lnTo>
                  <a:pt x="0" y="327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029" t="-14033" r="-19513" b="-2436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0274" y="554573"/>
            <a:ext cx="6512816" cy="50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2"/>
              </a:lnSpc>
              <a:spcBef>
                <a:spcPct val="0"/>
              </a:spcBef>
            </a:pPr>
            <a:r>
              <a:rPr lang="en-US" sz="29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3)SEGMENTO DE EMBALAGENS E P.O.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9178" y="1548727"/>
            <a:ext cx="16940122" cy="251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0"/>
              </a:lnSpc>
            </a:pPr>
            <a:r>
              <a:rPr lang="en-US" sz="35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 EMPAPEL (antiga ABPO) publicou que em 2024, foram expedidas 4.240.138 toneladas de Papelão Ondulado, valor recorde desde o início da série histórica.</a:t>
            </a:r>
          </a:p>
          <a:p>
            <a:pPr algn="l">
              <a:lnSpc>
                <a:spcPts val="4960"/>
              </a:lnSpc>
              <a:spcBef>
                <a:spcPct val="0"/>
              </a:spcBef>
            </a:pPr>
            <a:r>
              <a:rPr lang="en-US" sz="35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O resultado representa uma alta de 4,9% em relação a 2023.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0274" y="894189"/>
            <a:ext cx="7656301" cy="50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2"/>
              </a:lnSpc>
              <a:spcBef>
                <a:spcPct val="0"/>
              </a:spcBef>
            </a:pPr>
            <a:r>
              <a:rPr lang="en-US" sz="29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4)SEGMENTO TISSUE (PAPÉIS SANITÁRIOS)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274" y="1948521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Desenvolvimento do Segmento Tissue  no Brasil: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274" y="3019742"/>
            <a:ext cx="1689826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Esse mercado tem crescido de maneira significativa ao longo dos últimos 15 anos; período em que o consumo de Papéis Sanitários cresceu 56,3% no Brasil, atingindo 1,4 milhão de toneladas em 2024.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Existe um enorme potencial de crescimento, visto que o consumo per capita no Brasil ainda é cerca de 6kg por ano, enquanto no Chile 14 kg.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A convergência de elevação da renda no Brasil (3,77% em 2024-IPEA) e a melhoria nos padrões de higiene, são fatores que impulsionam o setor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0274" y="598914"/>
            <a:ext cx="7656301" cy="76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1"/>
              </a:lnSpc>
              <a:spcBef>
                <a:spcPct val="0"/>
              </a:spcBef>
            </a:pPr>
            <a:r>
              <a:rPr lang="en-US" sz="44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EMPRESAS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274" y="142771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Suzano, Softys, Santher, Bracell, Copapa, Ipel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274" y="2490408"/>
            <a:ext cx="77592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INVESTIMENTOS E AQUISIÇÕES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0274" y="3255583"/>
            <a:ext cx="17544357" cy="617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143" b="1" u="sng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 Suzano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líder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mercado,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adquiriu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linhas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produção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Tissue da K-C, e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investiu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R$ 650,00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milhões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nova planta no Espírito Santo, a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capacidade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produção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é 340 mil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toneladas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l">
              <a:lnSpc>
                <a:spcPts val="4400"/>
              </a:lnSpc>
            </a:pPr>
            <a:r>
              <a:rPr lang="en-US" sz="3143" b="1" u="sng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 </a:t>
            </a:r>
            <a:r>
              <a:rPr lang="en-US" sz="3143" b="1" u="sng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Softys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subsidiária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da CMPC,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passou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145 mil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toneladas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para 280 mil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toneladas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após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integração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com a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Sepac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adquiriu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a Carta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Fabril;possui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unidades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industriais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Caieiras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e Mogi das Cruzes (SP);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Piraí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(RJ)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Anápolis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(Go) e Recife (Pe);</a:t>
            </a:r>
          </a:p>
          <a:p>
            <a:pPr algn="l">
              <a:lnSpc>
                <a:spcPts val="4400"/>
              </a:lnSpc>
            </a:pPr>
            <a:r>
              <a:rPr lang="en-US" sz="3143" b="1" u="sng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 Bracel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investiu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R$ 2,5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bilhões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Lençóis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Paulistas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adquiriu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a OL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Papéis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capacidade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290 mil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toneladas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(240 mil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toneladas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somente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Lençóis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Pta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algn="l">
              <a:lnSpc>
                <a:spcPts val="4400"/>
              </a:lnSpc>
              <a:spcBef>
                <a:spcPct val="0"/>
              </a:spcBef>
            </a:pPr>
            <a:r>
              <a:rPr lang="en-US" sz="3143" b="1" u="sng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 Santher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foi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adquirida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2020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pelas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japonesas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Marubeni e Daio Paper Corporation,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possui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unidades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fabris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Governador Valadares (MG), Bragança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Paulista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e São Paulo (SP) e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Guaíba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(RS),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produz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180 mil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toneladas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ano</a:t>
            </a:r>
            <a:r>
              <a:rPr lang="en-US" sz="31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0274" y="598914"/>
            <a:ext cx="16266640" cy="76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1"/>
              </a:lnSpc>
              <a:spcBef>
                <a:spcPct val="0"/>
              </a:spcBef>
            </a:pPr>
            <a:r>
              <a:rPr lang="en-US" sz="44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AS GIGANTES DO SETOR DE CELULOSE E PAPEL NO BRASIL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274" y="142771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u="sng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SUZANO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274" y="2246395"/>
            <a:ext cx="17544357" cy="69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0"/>
              </a:lnSpc>
            </a:pPr>
            <a:r>
              <a:rPr lang="en-US" sz="43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Trata-se de um dos maiores grupos econômicos da Cadeia Produtiva de Celulose e Papel, cuja operação é dividida em 3 unidades de negócio: Florestal, Celulose e Papel.</a:t>
            </a:r>
          </a:p>
          <a:p>
            <a:pPr algn="l">
              <a:lnSpc>
                <a:spcPts val="6080"/>
              </a:lnSpc>
              <a:spcBef>
                <a:spcPct val="0"/>
              </a:spcBef>
            </a:pPr>
            <a:r>
              <a:rPr lang="en-US" sz="43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Possui unidades fabris no Brasi,l nos Estados de São Paulo, Espírito Santo, Bahia, Maranhão e Ceará, com 16 mil postos de trabalho diretos e 20mil indiretos; no Reino Unido (Sun Paper) Argentina (Stenfar); atua na comercialização de produtos gráfico, através da SPP-KSR maior distribuidora da América Latina.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600169" y="1714158"/>
          <a:ext cx="17087662" cy="6505575"/>
        </p:xfrm>
        <a:graphic>
          <a:graphicData uri="http://schemas.openxmlformats.org/drawingml/2006/table">
            <a:tbl>
              <a:tblPr/>
              <a:tblGrid>
                <a:gridCol w="427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1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23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2024(y1)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2023(y2)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y1/y2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3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Receita Líquida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47.403 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39.736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19%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32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Ebitda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23.819 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18.273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31%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30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Resultado Líquido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     (7.045)     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14.106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9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Dívida Líquida/Ebitda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2,9x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 3,9x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-0,2x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9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Vendas (mil toneladas)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439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Celulose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10.865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10.215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 6%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4395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Papel 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1.436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1.291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11%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71578" y="79090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u="sng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SUZANO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848042"/>
            <a:ext cx="18288000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Resultados consolidados em 2024/comparativo com 2023 (milhões R$)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8274" y="437581"/>
            <a:ext cx="10189713" cy="9196216"/>
          </a:xfrm>
          <a:custGeom>
            <a:avLst/>
            <a:gdLst/>
            <a:ahLst/>
            <a:cxnLst/>
            <a:rect l="l" t="t" r="r" b="b"/>
            <a:pathLst>
              <a:path w="10189713" h="9196216">
                <a:moveTo>
                  <a:pt x="0" y="0"/>
                </a:moveTo>
                <a:lnTo>
                  <a:pt x="10189713" y="0"/>
                </a:lnTo>
                <a:lnTo>
                  <a:pt x="10189713" y="9196216"/>
                </a:lnTo>
                <a:lnTo>
                  <a:pt x="0" y="9196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974785" y="1210017"/>
            <a:ext cx="7017724" cy="843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“DESEMPENHO DE RIBAS (DO RIO PARDO) IMPULSIONA VENDAS RECORDES, MAIOR COMPETITIVIDADE E DESALAVANCAGEM”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CURVA DE APRENDIZADO DE 9 MESES FOI CONCLUÍDA EM DEZEMBRO 2024, START UP EM JULHO/2024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624921" y="1181100"/>
            <a:ext cx="9599643" cy="7313932"/>
          </a:xfrm>
          <a:custGeom>
            <a:avLst/>
            <a:gdLst/>
            <a:ahLst/>
            <a:cxnLst/>
            <a:rect l="l" t="t" r="r" b="b"/>
            <a:pathLst>
              <a:path w="9599643" h="7313932">
                <a:moveTo>
                  <a:pt x="0" y="0"/>
                </a:moveTo>
                <a:lnTo>
                  <a:pt x="9599642" y="0"/>
                </a:lnTo>
                <a:lnTo>
                  <a:pt x="9599642" y="7313932"/>
                </a:lnTo>
                <a:lnTo>
                  <a:pt x="0" y="7313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95" t="-7839" b="-101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2172" y="93909"/>
            <a:ext cx="17011387" cy="464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2"/>
              </a:lnSpc>
              <a:spcBef>
                <a:spcPct val="0"/>
              </a:spcBef>
            </a:pPr>
            <a:r>
              <a:rPr lang="en-US" sz="27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INDICADORES DO SEGMENTO DE FLORESTAS PLANTADAS (OU CULTIVADAS)/ BRASIL 2024: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172" y="1252138"/>
            <a:ext cx="9159106" cy="7804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a)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Receita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bruta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R$ 260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bilhões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, equivale a 2,7% do PIB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brasileiro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(R$ 11,7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trilhões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algn="l">
              <a:lnSpc>
                <a:spcPts val="4680"/>
              </a:lnSpc>
            </a:pP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b)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Área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 de Floresta 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Plantada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10,2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milhões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há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; 1,8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milhão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árvores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dia</a:t>
            </a:r>
            <a:endParaRPr lang="en-US" sz="3343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680"/>
              </a:lnSpc>
            </a:pP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c)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Postos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Trabalho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2,6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milhões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diretos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indiretos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algn="l">
              <a:lnSpc>
                <a:spcPts val="4680"/>
              </a:lnSpc>
            </a:pP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d)Investimentos: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Setor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de Base Florestal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deve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investir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R$ 61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bilhões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até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2028, com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projetos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andamento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(Arauco, Suzano, CMPC, Bracell e Klabin);</a:t>
            </a:r>
          </a:p>
          <a:p>
            <a:pPr algn="l">
              <a:lnSpc>
                <a:spcPts val="4680"/>
              </a:lnSpc>
            </a:pP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d)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Exportações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US$ 15,7 </a:t>
            </a:r>
            <a:r>
              <a:rPr lang="en-US" sz="3343" dirty="0" err="1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bilhões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l">
              <a:lnSpc>
                <a:spcPts val="4680"/>
              </a:lnSpc>
              <a:spcBef>
                <a:spcPct val="0"/>
              </a:spcBef>
            </a:pP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e)</a:t>
            </a:r>
            <a:r>
              <a:rPr lang="en-US" sz="3343" b="1" dirty="0" err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</a:t>
            </a:r>
            <a:r>
              <a:rPr lang="en-US" sz="3343" b="1" dirty="0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 Mercados:</a:t>
            </a:r>
            <a:r>
              <a:rPr lang="en-US" sz="3343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China, Europa e América do Norte;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493371" y="611966"/>
            <a:ext cx="11301259" cy="833468"/>
          </a:xfrm>
          <a:custGeom>
            <a:avLst/>
            <a:gdLst/>
            <a:ahLst/>
            <a:cxnLst/>
            <a:rect l="l" t="t" r="r" b="b"/>
            <a:pathLst>
              <a:path w="11301259" h="833468">
                <a:moveTo>
                  <a:pt x="0" y="0"/>
                </a:moveTo>
                <a:lnTo>
                  <a:pt x="11301258" y="0"/>
                </a:lnTo>
                <a:lnTo>
                  <a:pt x="11301258" y="833468"/>
                </a:lnTo>
                <a:lnTo>
                  <a:pt x="0" y="833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93371" y="1445434"/>
            <a:ext cx="12767604" cy="8841566"/>
          </a:xfrm>
          <a:custGeom>
            <a:avLst/>
            <a:gdLst/>
            <a:ahLst/>
            <a:cxnLst/>
            <a:rect l="l" t="t" r="r" b="b"/>
            <a:pathLst>
              <a:path w="12767604" h="8841566">
                <a:moveTo>
                  <a:pt x="0" y="0"/>
                </a:moveTo>
                <a:lnTo>
                  <a:pt x="12767604" y="0"/>
                </a:lnTo>
                <a:lnTo>
                  <a:pt x="12767604" y="8841566"/>
                </a:lnTo>
                <a:lnTo>
                  <a:pt x="0" y="8841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40274" y="27669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KLABIN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0274" y="27669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KLABIN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83814"/>
              </p:ext>
            </p:extLst>
          </p:nvPr>
        </p:nvGraphicFramePr>
        <p:xfrm>
          <a:off x="600169" y="1714158"/>
          <a:ext cx="17087664" cy="4076699"/>
        </p:xfrm>
        <a:graphic>
          <a:graphicData uri="http://schemas.openxmlformats.org/drawingml/2006/table">
            <a:tbl>
              <a:tblPr/>
              <a:tblGrid>
                <a:gridCol w="427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1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03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2024(y1)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2023(y2)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y1/y2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03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Receita Líquida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19.645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18.024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 9%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03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Ebitda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7.333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6.322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16%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33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Lucro(prejuízo) Líquido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2.047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2.847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-28%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263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Celulose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10.865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10.215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  <a:cs typeface="Archivo Black"/>
                          <a:sym typeface="Archivo Black"/>
                        </a:rPr>
                        <a:t>  6%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40274" y="2067662"/>
            <a:ext cx="10400571" cy="8175573"/>
          </a:xfrm>
          <a:custGeom>
            <a:avLst/>
            <a:gdLst/>
            <a:ahLst/>
            <a:cxnLst/>
            <a:rect l="l" t="t" r="r" b="b"/>
            <a:pathLst>
              <a:path w="10400571" h="8175573">
                <a:moveTo>
                  <a:pt x="0" y="0"/>
                </a:moveTo>
                <a:lnTo>
                  <a:pt x="10400571" y="0"/>
                </a:lnTo>
                <a:lnTo>
                  <a:pt x="10400571" y="8175574"/>
                </a:lnTo>
                <a:lnTo>
                  <a:pt x="0" y="8175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0274" y="27669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KLABIN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274" y="1279534"/>
            <a:ext cx="17544357" cy="57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  <a:spcBef>
                <a:spcPct val="0"/>
              </a:spcBef>
            </a:pPr>
            <a:r>
              <a:rPr lang="en-US" sz="31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Vendas (mil toneladas)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77128" y="2005103"/>
            <a:ext cx="8333208" cy="8072795"/>
          </a:xfrm>
          <a:custGeom>
            <a:avLst/>
            <a:gdLst/>
            <a:ahLst/>
            <a:cxnLst/>
            <a:rect l="l" t="t" r="r" b="b"/>
            <a:pathLst>
              <a:path w="8333208" h="8072795">
                <a:moveTo>
                  <a:pt x="0" y="0"/>
                </a:moveTo>
                <a:lnTo>
                  <a:pt x="8333207" y="0"/>
                </a:lnTo>
                <a:lnTo>
                  <a:pt x="8333207" y="8072795"/>
                </a:lnTo>
                <a:lnTo>
                  <a:pt x="0" y="807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0274" y="27669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ELDORADO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274" y="1297498"/>
            <a:ext cx="17544357" cy="57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  <a:spcBef>
                <a:spcPct val="0"/>
              </a:spcBef>
            </a:pPr>
            <a:r>
              <a:rPr lang="en-US" sz="31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Resultados consolidados de 2024 e comparativo com 2023(milhões de R$)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9178" y="27669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O VALE DA CELULOSE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6244" y="1355433"/>
            <a:ext cx="17775511" cy="814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2A0947"/>
                </a:solidFill>
                <a:latin typeface="Open Sans"/>
                <a:ea typeface="Open Sans"/>
                <a:cs typeface="Open Sans"/>
                <a:sym typeface="Open Sans"/>
              </a:rPr>
              <a:t>Região de Mato Grosso do Sul que se destaca pelo desenvolvimento e inovação, reunindo atores empresariais, acadêmicos e governamentais.</a:t>
            </a:r>
          </a:p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2A0947"/>
                </a:solidFill>
                <a:latin typeface="Open Sans"/>
                <a:ea typeface="Open Sans"/>
                <a:cs typeface="Open Sans"/>
                <a:sym typeface="Open Sans"/>
              </a:rPr>
              <a:t>Atualmente, Mato Grosso do Sul é o primeiro no ranking de exportações de Celulose, sendo responsável por 24% de toda Celulose produzida no Brasil.</a:t>
            </a:r>
          </a:p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2A0947"/>
                </a:solidFill>
                <a:latin typeface="Open Sans"/>
                <a:ea typeface="Open Sans"/>
                <a:cs typeface="Open Sans"/>
                <a:sym typeface="Open Sans"/>
              </a:rPr>
              <a:t>Nos próximos 3 anos, a previsão é de investimentos da ordem de R$ 75 bilhões, somente a Arauco investirá um total de R$ 25 bilhões; até 2032 deverão ser gerados 100 mil empregos (diretos e indiretos) no Estado.</a:t>
            </a:r>
          </a:p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2A0947"/>
                </a:solidFill>
                <a:latin typeface="Open Sans"/>
                <a:ea typeface="Open Sans"/>
                <a:cs typeface="Open Sans"/>
                <a:sym typeface="Open Sans"/>
              </a:rPr>
              <a:t>Arauco, Suzano, Eldorado e Bracell, já apresentaram demandas em Educação, Saúde e Habitação, ao Governo estadual.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0274" y="276695"/>
            <a:ext cx="16940122" cy="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  <a:spcBef>
                <a:spcPct val="0"/>
              </a:spcBef>
            </a:pPr>
            <a:r>
              <a:rPr lang="en-US" sz="41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CMPC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0274" y="1279534"/>
            <a:ext cx="17544357" cy="812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0"/>
              </a:lnSpc>
            </a:pPr>
            <a:r>
              <a:rPr lang="en-US" sz="3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 CMPC uma das maiores produtoras mundiais de Celulose, dona da Softys, foca o Rio Grande do Sul como principal base de seus investimentos e operações no Brasil, que atualmente responde por 60% dos negócios da CMPC.</a:t>
            </a:r>
          </a:p>
          <a:p>
            <a:pPr algn="l">
              <a:lnSpc>
                <a:spcPts val="5380"/>
              </a:lnSpc>
            </a:pPr>
            <a:r>
              <a:rPr lang="en-US" sz="3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 Empresa anunciou o projeto Natureza, com investimentos da ordem de R$ 24 bilhões em Barra do Ribeiro para a construção de nova planta de Celulose com capacidade de 2,5 milhões de toneladas/ano, para entrar em funcionamento até 2029 gerando 12 mil empregos diretos</a:t>
            </a:r>
          </a:p>
          <a:p>
            <a:pPr algn="l">
              <a:lnSpc>
                <a:spcPts val="5380"/>
              </a:lnSpc>
            </a:pPr>
            <a:r>
              <a:rPr lang="en-US" sz="3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 CMPC já finalizou a modernização da Planta de Guaíba, aumentando a capacidade produtiva em 18%.</a:t>
            </a:r>
          </a:p>
          <a:p>
            <a:pPr algn="l">
              <a:lnSpc>
                <a:spcPts val="5380"/>
              </a:lnSpc>
              <a:spcBef>
                <a:spcPct val="0"/>
              </a:spcBef>
            </a:pPr>
            <a:r>
              <a:rPr lang="en-US" sz="3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 CMPC investir ainda´, R$ 1bilhão na construção de terminal portuário gerando 1,4 mil empregos.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4484157"/>
            <a:ext cx="5454396" cy="153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53"/>
              </a:lnSpc>
              <a:spcBef>
                <a:spcPct val="0"/>
              </a:spcBef>
            </a:pPr>
            <a:r>
              <a:rPr lang="en-US" sz="882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GRATO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55954" y="4484157"/>
            <a:ext cx="9614063" cy="1532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53"/>
              </a:lnSpc>
              <a:spcBef>
                <a:spcPct val="0"/>
              </a:spcBef>
            </a:pPr>
            <a:r>
              <a:rPr lang="en-US" sz="8824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PELA ATENÇÃO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95300" y="0"/>
            <a:ext cx="1028700" cy="4235516"/>
            <a:chOff x="0" y="0"/>
            <a:chExt cx="270933" cy="11155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95300" y="4664983"/>
            <a:ext cx="1028700" cy="1048907"/>
            <a:chOff x="0" y="0"/>
            <a:chExt cx="270933" cy="2762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7754349" y="6051484"/>
            <a:ext cx="1028700" cy="4235516"/>
            <a:chOff x="0" y="0"/>
            <a:chExt cx="270933" cy="11155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7754349" y="4573111"/>
            <a:ext cx="1028700" cy="1048907"/>
            <a:chOff x="0" y="0"/>
            <a:chExt cx="270933" cy="2762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solidFill>
              <a:srgbClr val="EFEF8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380614" y="1028700"/>
            <a:ext cx="1878686" cy="469671"/>
          </a:xfrm>
          <a:custGeom>
            <a:avLst/>
            <a:gdLst/>
            <a:ahLst/>
            <a:cxnLst/>
            <a:rect l="l" t="t" r="r" b="b"/>
            <a:pathLst>
              <a:path w="1878686" h="469671">
                <a:moveTo>
                  <a:pt x="0" y="0"/>
                </a:moveTo>
                <a:lnTo>
                  <a:pt x="1878686" y="0"/>
                </a:lnTo>
                <a:lnTo>
                  <a:pt x="1878686" y="469671"/>
                </a:lnTo>
                <a:lnTo>
                  <a:pt x="0" y="46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2F8F843-A6AF-DE3B-94FA-67BB946B7398}"/>
              </a:ext>
            </a:extLst>
          </p:cNvPr>
          <p:cNvSpPr txBox="1"/>
          <p:nvPr/>
        </p:nvSpPr>
        <p:spPr>
          <a:xfrm>
            <a:off x="4326341" y="7124700"/>
            <a:ext cx="96353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Fontes: </a:t>
            </a:r>
            <a:r>
              <a:rPr lang="pt-BR" sz="2800" dirty="0"/>
              <a:t>Os gráficos e tabelas foram retirados dos relatórios da IBÁ, KLABIN, SUZANO, ELDORADO, BNDES, CENTRAL DE RESULTADOS SUZANO E KLABIN, PORTAIS DE CELULOSE PAPEL E EMBALAGEM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12549" y="9747936"/>
            <a:ext cx="6959600" cy="990600"/>
            <a:chOff x="0" y="0"/>
            <a:chExt cx="1832981" cy="260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578326" y="1865209"/>
            <a:ext cx="8631132" cy="6576027"/>
          </a:xfrm>
          <a:custGeom>
            <a:avLst/>
            <a:gdLst/>
            <a:ahLst/>
            <a:cxnLst/>
            <a:rect l="l" t="t" r="r" b="b"/>
            <a:pathLst>
              <a:path w="8631132" h="6576027">
                <a:moveTo>
                  <a:pt x="0" y="0"/>
                </a:moveTo>
                <a:lnTo>
                  <a:pt x="8631131" y="0"/>
                </a:lnTo>
                <a:lnTo>
                  <a:pt x="8631131" y="6576027"/>
                </a:lnTo>
                <a:lnTo>
                  <a:pt x="0" y="6576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95" t="-7839" b="-101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2172" y="93909"/>
            <a:ext cx="17011387" cy="464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2"/>
              </a:lnSpc>
              <a:spcBef>
                <a:spcPct val="0"/>
              </a:spcBef>
            </a:pPr>
            <a:r>
              <a:rPr lang="en-US" sz="270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INDICADORES DO SEGMENTO DE FLORESTAS PLANTADAS (OU CULTIVADAS)/ BRASIL 2024: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172" y="686175"/>
            <a:ext cx="10290091" cy="910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28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f)Produtos:</a:t>
            </a:r>
            <a:r>
              <a:rPr lang="en-US" sz="2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Carvão vegetal, Lenha, Pellets, Celulose, Papel, Pisos Laminados, Painéis de Madeira, Biomassa.</a:t>
            </a:r>
          </a:p>
          <a:p>
            <a:pPr algn="l">
              <a:lnSpc>
                <a:spcPts val="3980"/>
              </a:lnSpc>
            </a:pPr>
            <a:r>
              <a:rPr lang="en-US" sz="2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Distribuição:</a:t>
            </a:r>
          </a:p>
          <a:p>
            <a:pPr algn="l">
              <a:lnSpc>
                <a:spcPts val="3980"/>
              </a:lnSpc>
            </a:pPr>
            <a:r>
              <a:rPr lang="en-US" sz="2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36% Celulose e Papel; 12% Siderurgia e Carvão Vegetal; 6% Painéis de Madeira e Pisos Laminados; Produtos Sólidos de Madeira 4%; TIMOs 10%; 29% Produtores Independentes; Outros 3%</a:t>
            </a:r>
          </a:p>
          <a:p>
            <a:pPr algn="l">
              <a:lnSpc>
                <a:spcPts val="3980"/>
              </a:lnSpc>
            </a:pPr>
            <a:r>
              <a:rPr lang="en-US" sz="2843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g)TIMOs FLORESTAIS (Timber  Investments Management Organization)</a:t>
            </a:r>
          </a:p>
          <a:p>
            <a:pPr algn="l">
              <a:lnSpc>
                <a:spcPts val="3980"/>
              </a:lnSpc>
              <a:spcBef>
                <a:spcPct val="0"/>
              </a:spcBef>
            </a:pPr>
            <a:r>
              <a:rPr lang="en-US" sz="28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São Grupos de Gestão, que objetivam maximizar os investimentos de clientes, por meio de compra e venda de terras florestais e comercialização de seus produtos, atuam como intermediárias (as TIMOs), adquirem Ativos Florestais (áreas de plantio de Florestas Comerciais), cuja madeira é destinada para fins industriais: Celulose e Papel, Bioenergia, Movelaria, Construção Civil, e passam a gerenciar investimentos em nome dos clientes.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411700" y="-1905000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832" y="9792407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92837" y="4109128"/>
            <a:ext cx="10068464" cy="5683279"/>
          </a:xfrm>
          <a:custGeom>
            <a:avLst/>
            <a:gdLst/>
            <a:ahLst/>
            <a:cxnLst/>
            <a:rect l="l" t="t" r="r" b="b"/>
            <a:pathLst>
              <a:path w="10068464" h="5683279">
                <a:moveTo>
                  <a:pt x="0" y="0"/>
                </a:moveTo>
                <a:lnTo>
                  <a:pt x="10068464" y="0"/>
                </a:lnTo>
                <a:lnTo>
                  <a:pt x="10068464" y="5683279"/>
                </a:lnTo>
                <a:lnTo>
                  <a:pt x="0" y="568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45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15945" y="4597902"/>
            <a:ext cx="4551216" cy="6050137"/>
          </a:xfrm>
          <a:custGeom>
            <a:avLst/>
            <a:gdLst/>
            <a:ahLst/>
            <a:cxnLst/>
            <a:rect l="l" t="t" r="r" b="b"/>
            <a:pathLst>
              <a:path w="4551216" h="6050137">
                <a:moveTo>
                  <a:pt x="0" y="0"/>
                </a:moveTo>
                <a:lnTo>
                  <a:pt x="4551216" y="0"/>
                </a:lnTo>
                <a:lnTo>
                  <a:pt x="4551216" y="6050137"/>
                </a:lnTo>
                <a:lnTo>
                  <a:pt x="0" y="6050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87" b="-33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11503" y="354882"/>
            <a:ext cx="7960101" cy="4045379"/>
          </a:xfrm>
          <a:custGeom>
            <a:avLst/>
            <a:gdLst/>
            <a:ahLst/>
            <a:cxnLst/>
            <a:rect l="l" t="t" r="r" b="b"/>
            <a:pathLst>
              <a:path w="7960101" h="4045379">
                <a:moveTo>
                  <a:pt x="0" y="0"/>
                </a:moveTo>
                <a:lnTo>
                  <a:pt x="7960101" y="0"/>
                </a:lnTo>
                <a:lnTo>
                  <a:pt x="7960101" y="4045379"/>
                </a:lnTo>
                <a:lnTo>
                  <a:pt x="0" y="40453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87" r="-3799" b="-395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8832" y="110516"/>
            <a:ext cx="9550704" cy="431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2"/>
              </a:lnSpc>
              <a:spcBef>
                <a:spcPct val="0"/>
              </a:spcBef>
            </a:pPr>
            <a:r>
              <a:rPr lang="en-US" sz="25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PRINCIPAIS INDICADORES DO SEGMENTO DE CELULOSE E PAPEL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8832" y="1668327"/>
            <a:ext cx="8115648" cy="187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26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1.1.Produção (dados consolidados de 2023)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2643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Atingiu no total 24,3 milhões, sendo 21,3 milhões de toneladas de Fibra Curta; 2,5 milhões do toneladas de fibra longa e 0,5 milhão de PAR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8832" y="971550"/>
            <a:ext cx="222230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1)CELULOSE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70950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0865" y="1562100"/>
            <a:ext cx="15106270" cy="8229600"/>
          </a:xfrm>
          <a:custGeom>
            <a:avLst/>
            <a:gdLst/>
            <a:ahLst/>
            <a:cxnLst/>
            <a:rect l="l" t="t" r="r" b="b"/>
            <a:pathLst>
              <a:path w="15106270" h="8229600">
                <a:moveTo>
                  <a:pt x="0" y="0"/>
                </a:moveTo>
                <a:lnTo>
                  <a:pt x="15106270" y="0"/>
                </a:lnTo>
                <a:lnTo>
                  <a:pt x="151062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69" r="-456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81400" y="339942"/>
            <a:ext cx="11710494" cy="68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1"/>
              </a:lnSpc>
              <a:spcBef>
                <a:spcPct val="0"/>
              </a:spcBef>
            </a:pPr>
            <a:r>
              <a:rPr lang="en-US" sz="4008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RANKING MUNDIAL DE EXPORTADORES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7003" y="1451066"/>
            <a:ext cx="16473994" cy="8410548"/>
          </a:xfrm>
          <a:custGeom>
            <a:avLst/>
            <a:gdLst/>
            <a:ahLst/>
            <a:cxnLst/>
            <a:rect l="l" t="t" r="r" b="b"/>
            <a:pathLst>
              <a:path w="16473994" h="8410548">
                <a:moveTo>
                  <a:pt x="0" y="0"/>
                </a:moveTo>
                <a:lnTo>
                  <a:pt x="16473994" y="0"/>
                </a:lnTo>
                <a:lnTo>
                  <a:pt x="16473994" y="8410548"/>
                </a:lnTo>
                <a:lnTo>
                  <a:pt x="0" y="841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8753" y="248106"/>
            <a:ext cx="11710494" cy="68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1"/>
              </a:lnSpc>
              <a:spcBef>
                <a:spcPct val="0"/>
              </a:spcBef>
            </a:pPr>
            <a:r>
              <a:rPr lang="en-US" sz="40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RANKING MUNDIAL DE MAIORES EXPORTADORES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1014" y="1164653"/>
            <a:ext cx="15345972" cy="8830223"/>
          </a:xfrm>
          <a:custGeom>
            <a:avLst/>
            <a:gdLst/>
            <a:ahLst/>
            <a:cxnLst/>
            <a:rect l="l" t="t" r="r" b="b"/>
            <a:pathLst>
              <a:path w="15345972" h="8830223">
                <a:moveTo>
                  <a:pt x="0" y="0"/>
                </a:moveTo>
                <a:lnTo>
                  <a:pt x="15345972" y="0"/>
                </a:lnTo>
                <a:lnTo>
                  <a:pt x="15345972" y="8830223"/>
                </a:lnTo>
                <a:lnTo>
                  <a:pt x="0" y="8830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8753" y="249307"/>
            <a:ext cx="11710494" cy="68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  <a:spcBef>
                <a:spcPct val="0"/>
              </a:spcBef>
            </a:pPr>
            <a:r>
              <a:rPr lang="en-US" sz="40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SALDO DA BALANÇA COMERCIAL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9189" y="1391148"/>
            <a:ext cx="14329623" cy="8688226"/>
          </a:xfrm>
          <a:custGeom>
            <a:avLst/>
            <a:gdLst/>
            <a:ahLst/>
            <a:cxnLst/>
            <a:rect l="l" t="t" r="r" b="b"/>
            <a:pathLst>
              <a:path w="14329623" h="8688226">
                <a:moveTo>
                  <a:pt x="0" y="0"/>
                </a:moveTo>
                <a:lnTo>
                  <a:pt x="14329622" y="0"/>
                </a:lnTo>
                <a:lnTo>
                  <a:pt x="14329622" y="8688226"/>
                </a:lnTo>
                <a:lnTo>
                  <a:pt x="0" y="8688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8753" y="248106"/>
            <a:ext cx="12360046" cy="688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  <a:spcBef>
                <a:spcPct val="0"/>
              </a:spcBef>
            </a:pPr>
            <a:r>
              <a:rPr lang="en-US" sz="40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SALDO DA BALANÇA COMERCIAL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560" y="1541108"/>
            <a:ext cx="17388880" cy="8722577"/>
          </a:xfrm>
          <a:custGeom>
            <a:avLst/>
            <a:gdLst/>
            <a:ahLst/>
            <a:cxnLst/>
            <a:rect l="l" t="t" r="r" b="b"/>
            <a:pathLst>
              <a:path w="17388880" h="8722577">
                <a:moveTo>
                  <a:pt x="0" y="0"/>
                </a:moveTo>
                <a:lnTo>
                  <a:pt x="17388880" y="0"/>
                </a:lnTo>
                <a:lnTo>
                  <a:pt x="17388880" y="8722577"/>
                </a:lnTo>
                <a:lnTo>
                  <a:pt x="0" y="872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88753" y="257631"/>
            <a:ext cx="12360046" cy="54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MERCADOS INTERNO E EXTERNO DE CELULOSE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1333</Words>
  <Application>Microsoft Office PowerPoint</Application>
  <PresentationFormat>Personalizar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Roboto</vt:lpstr>
      <vt:lpstr>Arial</vt:lpstr>
      <vt:lpstr>Open Sans</vt:lpstr>
      <vt:lpstr>Archivo Black</vt:lpstr>
      <vt:lpstr>Roboto Bold</vt:lpstr>
      <vt:lpstr>League Spartan</vt:lpstr>
      <vt:lpstr>Calibri</vt:lpstr>
      <vt:lpstr>Poppins Bold</vt:lpstr>
      <vt:lpstr>Poppins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&amp; white company business presentation</dc:title>
  <cp:lastModifiedBy>Gustavo Coelho</cp:lastModifiedBy>
  <cp:revision>6</cp:revision>
  <dcterms:created xsi:type="dcterms:W3CDTF">2006-08-16T00:00:00Z</dcterms:created>
  <dcterms:modified xsi:type="dcterms:W3CDTF">2025-03-27T14:27:41Z</dcterms:modified>
  <dc:identifier>DAGierVS2bQ</dc:identifier>
</cp:coreProperties>
</file>